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Lst>
  <p:notesMasterIdLst>
    <p:notesMasterId r:id="rId12"/>
  </p:notesMasterIdLst>
  <p:handoutMasterIdLst>
    <p:handoutMasterId r:id="rId13"/>
  </p:handoutMasterIdLst>
  <p:sldIdLst>
    <p:sldId id="257" r:id="rId5"/>
    <p:sldId id="315" r:id="rId6"/>
    <p:sldId id="321" r:id="rId7"/>
    <p:sldId id="326" r:id="rId8"/>
    <p:sldId id="327" r:id="rId9"/>
    <p:sldId id="314" r:id="rId10"/>
    <p:sldId id="295" r:id="rId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a:srgbClr val="003865"/>
    <a:srgbClr val="000000"/>
    <a:srgbClr val="78BE21"/>
    <a:srgbClr val="0D0D0D"/>
    <a:srgbClr val="E8E8E8"/>
    <a:srgbClr val="B20738"/>
    <a:srgbClr val="00A3E2"/>
    <a:srgbClr val="2C2C2C"/>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29" autoAdjust="0"/>
    <p:restoredTop sz="89868" autoAdjust="0"/>
  </p:normalViewPr>
  <p:slideViewPr>
    <p:cSldViewPr snapToGrid="0">
      <p:cViewPr varScale="1">
        <p:scale>
          <a:sx n="73" d="100"/>
          <a:sy n="73" d="100"/>
        </p:scale>
        <p:origin x="726"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260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2A04DE5-F1A9-4D45-BF54-BEFDBA739CA2}" type="datetimeFigureOut">
              <a:rPr lang="en-US" smtClean="0">
                <a:latin typeface="NeueHaasGroteskText Std" panose="020B0504020202020204" pitchFamily="34" charset="0"/>
              </a:rPr>
              <a:t>5/25/2023</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NeueHaasGroteskText Std" panose="020B0504020202020204" pitchFamily="34"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NeueHaasGroteskText Std" panose="020B0504020202020204" pitchFamily="34" charset="0"/>
              </a:defRPr>
            </a:lvl1pPr>
          </a:lstStyle>
          <a:p>
            <a:fld id="{A50CD39D-89B0-4C68-805A-35C75A7C20C8}" type="datetimeFigureOut">
              <a:rPr lang="en-US" smtClean="0"/>
              <a:pPr/>
              <a:t>5/25/2023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NeueHaasGroteskText Std"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a:t>Click to enter the slideshow title</a:t>
            </a:r>
          </a:p>
        </p:txBody>
      </p:sp>
      <p:sp>
        <p:nvSpPr>
          <p:cNvPr id="3" name="Rectangle 2"/>
          <p:cNvSpPr/>
          <p:nvPr userDrawn="1"/>
        </p:nvSpPr>
        <p:spPr bwMode="auto">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bwMode="black">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bwMode="black"/>
        <p:txBody>
          <a:bodyPr/>
          <a:lstStyle/>
          <a:p>
            <a:fld id="{A6282735-7815-4343-89E4-B8A99A0BA693}" type="datetime1">
              <a:rPr lang="en-US" smtClean="0"/>
              <a:t>5/25/2023</a:t>
            </a:fld>
            <a:endParaRPr lang="en-US" dirty="0"/>
          </a:p>
        </p:txBody>
      </p:sp>
      <p:sp>
        <p:nvSpPr>
          <p:cNvPr id="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97389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0"/>
            <a:ext cx="12192000" cy="1219198"/>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bwMode="gray">
          <a:xfrm>
            <a:off x="0" y="1219198"/>
            <a:ext cx="12192000" cy="5638802"/>
          </a:xfrm>
        </p:spPr>
        <p:txBody>
          <a:bodyPr/>
          <a:lstStyle/>
          <a:p>
            <a:r>
              <a:rPr lang="en-US" dirty="0"/>
              <a:t>Click Icon to add picture</a:t>
            </a:r>
          </a:p>
        </p:txBody>
      </p:sp>
      <p:sp>
        <p:nvSpPr>
          <p:cNvPr id="10" name="Content Placeholder 2"/>
          <p:cNvSpPr>
            <a:spLocks noGrp="1"/>
          </p:cNvSpPr>
          <p:nvPr>
            <p:ph idx="1"/>
          </p:nvPr>
        </p:nvSpPr>
        <p:spPr bwMode="auto">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6233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bwMode="gray">
          <a:xfrm>
            <a:off x="0" y="1219198"/>
            <a:ext cx="12192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bwMode="auto">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9488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bwMode="black">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bwMode="black">
          <a:xfrm>
            <a:off x="838200" y="6356350"/>
            <a:ext cx="1358590" cy="365125"/>
          </a:xfrm>
        </p:spPr>
        <p:txBody>
          <a:bodyPr/>
          <a:lstStyle/>
          <a:p>
            <a:fld id="{871B4188-7D19-42AF-8E97-CE2FD010C1C2}" type="datetime1">
              <a:rPr lang="en-US" smtClean="0"/>
              <a:t>5/25/2023</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5D1BF02F-3676-4425-90AB-0ECA4B41665A}" type="datetime1">
              <a:rPr lang="en-US" smtClean="0"/>
              <a:t>5/25/2023</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3C4D51C-F98B-40D8-9971-BCE2E17B44AE}" type="datetime1">
              <a:rPr lang="en-US" smtClean="0"/>
              <a:t>5/25/2023</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bwMode="black">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F9115C9E-397B-4618-9B64-D933D7B5288E}" type="datetime1">
              <a:rPr lang="en-US" smtClean="0"/>
              <a:t>5/25/2023</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Content Placeholder 4"/>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2"/>
          <p:cNvSpPr>
            <a:spLocks noGrp="1"/>
          </p:cNvSpPr>
          <p:nvPr>
            <p:ph type="pic" sz="quarter" idx="13"/>
          </p:nvPr>
        </p:nvSpPr>
        <p:spPr bwMode="gray">
          <a:xfrm>
            <a:off x="7653566" y="1364826"/>
            <a:ext cx="4538434"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87FB607-30BA-4101-8B9D-B2F847E5B456}" type="datetime1">
              <a:rPr lang="en-US" smtClean="0"/>
              <a:t>5/25/2023</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0" name="Content Placeholder 4"/>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2"/>
          <p:cNvSpPr>
            <a:spLocks noGrp="1"/>
          </p:cNvSpPr>
          <p:nvPr>
            <p:ph type="pic" sz="quarter" idx="13"/>
          </p:nvPr>
        </p:nvSpPr>
        <p:spPr bwMode="gray">
          <a:xfrm>
            <a:off x="7653566" y="1364826"/>
            <a:ext cx="4538434"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08416E39-A9B2-4AE6-AAA4-560B17F4721B}" type="datetime1">
              <a:rPr lang="en-US" smtClean="0"/>
              <a:t>5/25/2023</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Content Placeholder 4"/>
          <p:cNvSpPr>
            <a:spLocks noGrp="1"/>
          </p:cNvSpPr>
          <p:nvPr>
            <p:ph sz="quarter" idx="10"/>
          </p:nvPr>
        </p:nvSpPr>
        <p:spPr bwMode="black">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2"/>
          <p:cNvSpPr>
            <a:spLocks noGrp="1"/>
          </p:cNvSpPr>
          <p:nvPr>
            <p:ph type="pic" sz="quarter" idx="13"/>
          </p:nvPr>
        </p:nvSpPr>
        <p:spPr bwMode="gray">
          <a:xfrm>
            <a:off x="7653566" y="1364826"/>
            <a:ext cx="4538434" cy="4538434"/>
          </a:xfrm>
        </p:spPr>
        <p:txBody>
          <a:bodyPr/>
          <a:lstStyle>
            <a:lvl1pPr>
              <a:buClr>
                <a:schemeClr val="tx1"/>
              </a:buClr>
              <a:defRPr>
                <a:solidFill>
                  <a:schemeClr val="tx1"/>
                </a:solidFill>
              </a:defRPr>
            </a:lvl1pPr>
          </a:lstStyle>
          <a:p>
            <a:endParaRPr lang="en-US" dirty="0"/>
          </a:p>
        </p:txBody>
      </p:sp>
      <p:sp>
        <p:nvSpPr>
          <p:cNvPr id="9"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C22026AD-D860-4966-AF7E-698F69663662}" type="datetime1">
              <a:rPr lang="en-US" smtClean="0"/>
              <a:t>5/25/2023</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bg bwMode="gray">
      <p:bgRef idx="1001">
        <a:schemeClr val="bg1"/>
      </p:bgRef>
    </p:bg>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2"/>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bwMode="gray">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bwMode="black">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bwMode="gray">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bwMode="black">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bwMode="gray">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bwMode="black">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bwMode="gray">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bwMode="black">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p:txBody>
          <a:bodyPr/>
          <a:lstStyle/>
          <a:p>
            <a:fld id="{770C1583-1DDD-4715-B5BD-2B43622422A8}" type="datetime1">
              <a:rPr lang="en-US" smtClean="0"/>
              <a:t>5/25/2023</a:t>
            </a:fld>
            <a:endParaRPr lang="en-US" dirty="0"/>
          </a:p>
        </p:txBody>
      </p:sp>
      <p:sp>
        <p:nvSpPr>
          <p:cNvPr id="1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2780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bwMode="black">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bwMode="black"/>
        <p:txBody>
          <a:bodyPr/>
          <a:lstStyle/>
          <a:p>
            <a:fld id="{F4E0BD31-0F91-4926-B1B3-03875D96CA0A}" type="datetime1">
              <a:rPr lang="en-US" smtClean="0"/>
              <a:t>5/25/2023</a:t>
            </a:fld>
            <a:endParaRPr lang="en-US" dirty="0"/>
          </a:p>
        </p:txBody>
      </p:sp>
      <p:sp>
        <p:nvSpPr>
          <p:cNvPr id="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0" name="Picture 9" descr="Minnesota Department of Natural Resour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087526" y="1138977"/>
            <a:ext cx="6396957" cy="1942395"/>
          </a:xfrm>
          <a:prstGeom prst="rect">
            <a:avLst/>
          </a:prstGeom>
        </p:spPr>
      </p:pic>
    </p:spTree>
    <p:extLst>
      <p:ext uri="{BB962C8B-B14F-4D97-AF65-F5344CB8AC3E}">
        <p14:creationId xmlns:p14="http://schemas.microsoft.com/office/powerpoint/2010/main" val="3368119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2"/>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bwMode="gray">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bwMode="black">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bwMode="gray">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bwMode="black">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bwMode="gray">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bwMode="black">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p:txBody>
          <a:bodyPr/>
          <a:lstStyle/>
          <a:p>
            <a:fld id="{7CE2A64A-6113-47C3-A0E8-B2FC065D6DCA}" type="datetime1">
              <a:rPr lang="en-US" smtClean="0"/>
              <a:t>5/25/2023</a:t>
            </a:fld>
            <a:endParaRPr lang="en-US" dirty="0"/>
          </a:p>
        </p:txBody>
      </p:sp>
      <p:sp>
        <p:nvSpPr>
          <p:cNvPr id="1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60824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bg bwMode="gray">
      <p:bgRef idx="1001">
        <a:schemeClr val="bg1"/>
      </p:bgRef>
    </p:bg>
    <p:spTree>
      <p:nvGrpSpPr>
        <p:cNvPr id="1" name=""/>
        <p:cNvGrpSpPr/>
        <p:nvPr/>
      </p:nvGrpSpPr>
      <p:grpSpPr>
        <a:xfrm>
          <a:off x="0" y="0"/>
          <a:ext cx="0" cy="0"/>
          <a:chOff x="0" y="0"/>
          <a:chExt cx="0" cy="0"/>
        </a:xfrm>
      </p:grpSpPr>
      <p:sp>
        <p:nvSpPr>
          <p:cNvPr id="16"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bwMode="gray">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bwMode="black">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bwMode="gray">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bwMode="black">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bwMode="gray">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bwMode="black">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bwMode="gray">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bwMode="black">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9" name="Rectangle 1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p:txBody>
          <a:bodyPr/>
          <a:lstStyle/>
          <a:p>
            <a:fld id="{E74B3424-115F-46A6-8C80-F1EF0A22DFD4}" type="datetime1">
              <a:rPr lang="en-US" smtClean="0"/>
              <a:t>5/25/2023</a:t>
            </a:fld>
            <a:endParaRPr lang="en-US" dirty="0"/>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23646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bg bwMode="gray">
      <p:bgRef idx="1001">
        <a:schemeClr val="bg1"/>
      </p:bgRef>
    </p:bg>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3"/>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bwMode="gray">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bwMode="black">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3" name="Picture Placeholder 2"/>
          <p:cNvSpPr>
            <a:spLocks noGrp="1"/>
          </p:cNvSpPr>
          <p:nvPr>
            <p:ph type="pic" sz="quarter" idx="14" hasCustomPrompt="1"/>
          </p:nvPr>
        </p:nvSpPr>
        <p:spPr bwMode="gray">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3"/>
          <p:cNvSpPr>
            <a:spLocks noGrp="1"/>
          </p:cNvSpPr>
          <p:nvPr>
            <p:ph type="body" sz="quarter" idx="15"/>
          </p:nvPr>
        </p:nvSpPr>
        <p:spPr bwMode="black">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5" name="Picture Placeholder 2"/>
          <p:cNvSpPr>
            <a:spLocks noGrp="1"/>
          </p:cNvSpPr>
          <p:nvPr>
            <p:ph type="pic" sz="quarter" idx="17" hasCustomPrompt="1"/>
          </p:nvPr>
        </p:nvSpPr>
        <p:spPr bwMode="gray">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bwMode="black">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7" name="Picture Placeholder 2"/>
          <p:cNvSpPr>
            <a:spLocks noGrp="1"/>
          </p:cNvSpPr>
          <p:nvPr>
            <p:ph type="pic" sz="quarter" idx="19" hasCustomPrompt="1"/>
          </p:nvPr>
        </p:nvSpPr>
        <p:spPr bwMode="gray">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3"/>
          <p:cNvSpPr>
            <a:spLocks noGrp="1"/>
          </p:cNvSpPr>
          <p:nvPr>
            <p:ph type="body" sz="quarter" idx="20"/>
          </p:nvPr>
        </p:nvSpPr>
        <p:spPr bwMode="black">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p:txBody>
          <a:bodyPr/>
          <a:lstStyle/>
          <a:p>
            <a:fld id="{6F519EF2-30BD-480E-A1D0-998F5041A78F}" type="datetime1">
              <a:rPr lang="en-US" smtClean="0"/>
              <a:t>5/25/2023</a:t>
            </a:fld>
            <a:endParaRPr lang="en-US" dirty="0"/>
          </a:p>
        </p:txBody>
      </p:sp>
      <p:sp>
        <p:nvSpPr>
          <p:cNvPr id="2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63256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bwMode="gray">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bwMode="black">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3" name="Picture Placeholder 2"/>
          <p:cNvSpPr>
            <a:spLocks noGrp="1"/>
          </p:cNvSpPr>
          <p:nvPr>
            <p:ph type="pic" sz="quarter" idx="14" hasCustomPrompt="1"/>
          </p:nvPr>
        </p:nvSpPr>
        <p:spPr bwMode="gray">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3"/>
          <p:cNvSpPr>
            <a:spLocks noGrp="1"/>
          </p:cNvSpPr>
          <p:nvPr>
            <p:ph type="body" sz="quarter" idx="15"/>
          </p:nvPr>
        </p:nvSpPr>
        <p:spPr bwMode="black">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Picture Placeholder 2"/>
          <p:cNvSpPr>
            <a:spLocks noGrp="1"/>
          </p:cNvSpPr>
          <p:nvPr>
            <p:ph type="pic" sz="quarter" idx="17" hasCustomPrompt="1"/>
          </p:nvPr>
        </p:nvSpPr>
        <p:spPr bwMode="gray">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bwMode="black">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8" name="Picture Placeholder 2"/>
          <p:cNvSpPr>
            <a:spLocks noGrp="1"/>
          </p:cNvSpPr>
          <p:nvPr>
            <p:ph type="pic" sz="quarter" idx="19" hasCustomPrompt="1"/>
          </p:nvPr>
        </p:nvSpPr>
        <p:spPr bwMode="gray">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3"/>
          <p:cNvSpPr>
            <a:spLocks noGrp="1"/>
          </p:cNvSpPr>
          <p:nvPr>
            <p:ph type="body" sz="quarter" idx="20"/>
          </p:nvPr>
        </p:nvSpPr>
        <p:spPr bwMode="black">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bwMode="black"/>
        <p:txBody>
          <a:bodyPr/>
          <a:lstStyle/>
          <a:p>
            <a:fld id="{00307948-A5E1-4ADE-9752-74ED7EA331A9}" type="datetime1">
              <a:rPr lang="en-US" smtClean="0"/>
              <a:t>5/25/2023</a:t>
            </a:fld>
            <a:endParaRPr lang="en-US" dirty="0"/>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2069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auto">
          <a:xfrm>
            <a:off x="0" y="-20425"/>
            <a:ext cx="12192000" cy="1236448"/>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bwMode="gray">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bwMode="black">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5" name="Picture Placeholder 2"/>
          <p:cNvSpPr>
            <a:spLocks noGrp="1"/>
          </p:cNvSpPr>
          <p:nvPr>
            <p:ph type="pic" sz="quarter" idx="17" hasCustomPrompt="1"/>
          </p:nvPr>
        </p:nvSpPr>
        <p:spPr bwMode="gray">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bwMode="black">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p:txBody>
          <a:bodyPr/>
          <a:lstStyle/>
          <a:p>
            <a:fld id="{1605E331-C78D-4426-B167-3556C5060D11}" type="datetime1">
              <a:rPr lang="en-US" smtClean="0"/>
              <a:t>5/25/2023</a:t>
            </a:fld>
            <a:endParaRPr lang="en-US" dirty="0"/>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345329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Picture Placeholder 2"/>
          <p:cNvSpPr>
            <a:spLocks noGrp="1"/>
          </p:cNvSpPr>
          <p:nvPr>
            <p:ph type="pic" sz="quarter" idx="13" hasCustomPrompt="1"/>
          </p:nvPr>
        </p:nvSpPr>
        <p:spPr bwMode="gray">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bwMode="black">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Picture Placeholder 2"/>
          <p:cNvSpPr>
            <a:spLocks noGrp="1"/>
          </p:cNvSpPr>
          <p:nvPr>
            <p:ph type="pic" sz="quarter" idx="17" hasCustomPrompt="1"/>
          </p:nvPr>
        </p:nvSpPr>
        <p:spPr bwMode="gray">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bwMode="black">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4" name="Date Placeholder 3"/>
          <p:cNvSpPr>
            <a:spLocks noGrp="1"/>
          </p:cNvSpPr>
          <p:nvPr>
            <p:ph type="dt" sz="half" idx="10"/>
          </p:nvPr>
        </p:nvSpPr>
        <p:spPr bwMode="black"/>
        <p:txBody>
          <a:bodyPr/>
          <a:lstStyle/>
          <a:p>
            <a:fld id="{66A647AF-21E2-42F3-A8D6-ABCE5F25C2F4}" type="datetime1">
              <a:rPr lang="en-US" smtClean="0"/>
              <a:t>5/25/2023</a:t>
            </a:fld>
            <a:endParaRPr lang="en-US" dirty="0"/>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22812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8"/>
          </a:xfrm>
        </p:spPr>
        <p:txBody>
          <a:bodyPr/>
          <a:lstStyle/>
          <a:p>
            <a:r>
              <a:rPr lang="en-US"/>
              <a:t>Click icon to add picture</a:t>
            </a:r>
          </a:p>
        </p:txBody>
      </p:sp>
      <p:sp>
        <p:nvSpPr>
          <p:cNvPr id="9" name="Title 1"/>
          <p:cNvSpPr>
            <a:spLocks noGrp="1"/>
          </p:cNvSpPr>
          <p:nvPr>
            <p:ph type="title" hasCustomPrompt="1"/>
          </p:nvPr>
        </p:nvSpPr>
        <p:spPr bwMode="auto">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10451126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9"/>
          </a:xfrm>
        </p:spPr>
        <p:txBody>
          <a:bodyPr/>
          <a:lstStyle/>
          <a:p>
            <a:r>
              <a:rPr lang="en-US"/>
              <a:t>Click icon to add picture</a:t>
            </a:r>
          </a:p>
        </p:txBody>
      </p:sp>
      <p:sp>
        <p:nvSpPr>
          <p:cNvPr id="9" name="Title 1"/>
          <p:cNvSpPr>
            <a:spLocks noGrp="1"/>
          </p:cNvSpPr>
          <p:nvPr>
            <p:ph type="title" hasCustomPrompt="1"/>
          </p:nvPr>
        </p:nvSpPr>
        <p:spPr bwMode="gray">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32978873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9"/>
          </a:xfrm>
        </p:spPr>
        <p:txBody>
          <a:bodyPr/>
          <a:lstStyle/>
          <a:p>
            <a:r>
              <a:rPr lang="en-US"/>
              <a:t>Click icon to add picture</a:t>
            </a:r>
          </a:p>
        </p:txBody>
      </p:sp>
      <p:sp>
        <p:nvSpPr>
          <p:cNvPr id="9" name="Title 1"/>
          <p:cNvSpPr>
            <a:spLocks noGrp="1"/>
          </p:cNvSpPr>
          <p:nvPr>
            <p:ph type="title" hasCustomPrompt="1"/>
          </p:nvPr>
        </p:nvSpPr>
        <p:spPr bwMode="auto">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a:t>Click to edit title</a:t>
            </a:r>
          </a:p>
        </p:txBody>
      </p:sp>
    </p:spTree>
    <p:extLst>
      <p:ext uri="{BB962C8B-B14F-4D97-AF65-F5344CB8AC3E}">
        <p14:creationId xmlns:p14="http://schemas.microsoft.com/office/powerpoint/2010/main" val="16342373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bwMode="white">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bwMode="gray">
          <a:xfrm>
            <a:off x="2032000" y="2233262"/>
            <a:ext cx="8128000" cy="2966751"/>
          </a:xfrm>
        </p:spPr>
        <p:txBody>
          <a:bodyPr/>
          <a:lstStyle/>
          <a:p>
            <a:endParaRPr lang="en-US"/>
          </a:p>
        </p:txBody>
      </p:sp>
      <p:sp>
        <p:nvSpPr>
          <p:cNvPr id="8" name="Date Placeholder 4"/>
          <p:cNvSpPr>
            <a:spLocks noGrp="1"/>
          </p:cNvSpPr>
          <p:nvPr>
            <p:ph type="dt" sz="half" idx="11"/>
          </p:nvPr>
        </p:nvSpPr>
        <p:spPr bwMode="black">
          <a:xfrm>
            <a:off x="838200" y="6356350"/>
            <a:ext cx="1358590" cy="365125"/>
          </a:xfrm>
        </p:spPr>
        <p:txBody>
          <a:bodyPr/>
          <a:lstStyle/>
          <a:p>
            <a:fld id="{D7493CC6-D1FF-4267-8FC9-0D8799C67E65}" type="datetime1">
              <a:rPr lang="en-US" smtClean="0"/>
              <a:t>5/25/2023</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49061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2"/>
          <p:cNvSpPr/>
          <p:nvPr userDrawn="1"/>
        </p:nvSpPr>
        <p:spPr bwMode="auto">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bwMode="black">
          <a:xfrm>
            <a:off x="2802467" y="5041204"/>
            <a:ext cx="6587067" cy="1097128"/>
          </a:xfrm>
        </p:spPr>
        <p:txBody>
          <a:bodyPr>
            <a:normAutofit/>
          </a:bodyPr>
          <a:lstStyle>
            <a:lvl1pPr marL="0" indent="0" algn="ctr">
              <a:spcBef>
                <a:spcPts val="0"/>
              </a:spcBef>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pic>
        <p:nvPicPr>
          <p:cNvPr id="10" name="Picture 9" descr="Minnesota Department of Natural Resource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57806" y="5696872"/>
            <a:ext cx="3234329" cy="982083"/>
          </a:xfrm>
          <a:prstGeom prst="rect">
            <a:avLst/>
          </a:prstGeom>
        </p:spPr>
      </p:pic>
      <p:sp>
        <p:nvSpPr>
          <p:cNvPr id="9" name="Footer Placeholder 4"/>
          <p:cNvSpPr>
            <a:spLocks noGrp="1"/>
          </p:cNvSpPr>
          <p:nvPr>
            <p:ph type="ftr" sz="quarter" idx="3"/>
          </p:nvPr>
        </p:nvSpPr>
        <p:spPr bwMode="black">
          <a:xfrm>
            <a:off x="6253560" y="6138332"/>
            <a:ext cx="5587647" cy="365125"/>
          </a:xfrm>
          <a:prstGeom prst="rect">
            <a:avLst/>
          </a:prstGeom>
        </p:spPr>
        <p:txBody>
          <a:bodyPr anchor="b"/>
          <a:lstStyle>
            <a:lvl1pPr algn="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Picture Placeholder 5"/>
          <p:cNvSpPr>
            <a:spLocks noGrp="1"/>
          </p:cNvSpPr>
          <p:nvPr>
            <p:ph type="pic" sz="quarter" idx="17"/>
          </p:nvPr>
        </p:nvSpPr>
        <p:spPr bwMode="gray">
          <a:xfrm>
            <a:off x="0" y="0"/>
            <a:ext cx="12192000" cy="3380732"/>
          </a:xfrm>
        </p:spPr>
        <p:txBody>
          <a:bodyPr/>
          <a:lstStyle/>
          <a:p>
            <a:endParaRPr lang="en-US" dirty="0"/>
          </a:p>
        </p:txBody>
      </p:sp>
    </p:spTree>
    <p:extLst>
      <p:ext uri="{BB962C8B-B14F-4D97-AF65-F5344CB8AC3E}">
        <p14:creationId xmlns:p14="http://schemas.microsoft.com/office/powerpoint/2010/main" val="1788824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bwMode="white">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bwMode="gray">
          <a:xfrm>
            <a:off x="2032000" y="2233262"/>
            <a:ext cx="8128000" cy="2966751"/>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61B125B5-84EE-4522-A090-BD0D100F303C}" type="datetime1">
              <a:rPr lang="en-US" smtClean="0"/>
              <a:t>5/25/2023</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305128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C0E3F2E0-17FF-43AE-B246-A5E9C7644F54}" type="datetime1">
              <a:rPr lang="en-US" smtClean="0"/>
              <a:t>5/25/2023</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Text Placeholder 3"/>
          <p:cNvSpPr>
            <a:spLocks noGrp="1"/>
          </p:cNvSpPr>
          <p:nvPr>
            <p:ph type="body" sz="quarter" idx="13"/>
          </p:nvPr>
        </p:nvSpPr>
        <p:spPr bwMode="white">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
        <p:nvSpPr>
          <p:cNvPr id="6" name="Date Placeholder 3"/>
          <p:cNvSpPr>
            <a:spLocks noGrp="1"/>
          </p:cNvSpPr>
          <p:nvPr>
            <p:ph type="dt" sz="half" idx="11"/>
          </p:nvPr>
        </p:nvSpPr>
        <p:spPr bwMode="white">
          <a:xfrm>
            <a:off x="838200" y="6356350"/>
            <a:ext cx="1358590" cy="365125"/>
          </a:xfrm>
        </p:spPr>
        <p:txBody>
          <a:bodyPr/>
          <a:lstStyle/>
          <a:p>
            <a:fld id="{E61CE354-14D9-4AA3-9AC7-5917F0BAAF65}" type="datetime1">
              <a:rPr lang="en-US" smtClean="0"/>
              <a:t>5/25/2023</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8" name="Slide Number Placeholder 5"/>
          <p:cNvSpPr>
            <a:spLocks noGrp="1"/>
          </p:cNvSpPr>
          <p:nvPr>
            <p:ph type="sldNum" sz="quarter" idx="12"/>
          </p:nvPr>
        </p:nvSpPr>
        <p:spPr bwMode="white">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99159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bwMode="black">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bwMode="black">
          <a:xfrm>
            <a:off x="838200" y="6356350"/>
            <a:ext cx="1358590" cy="365125"/>
          </a:xfrm>
        </p:spPr>
        <p:txBody>
          <a:bodyPr/>
          <a:lstStyle/>
          <a:p>
            <a:fld id="{1AFED0EB-42DB-4740-AA46-427900EE9F2C}" type="datetime1">
              <a:rPr lang="en-US" smtClean="0"/>
              <a:t>5/25/2023</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1" name="Slide Number Placeholder 6"/>
          <p:cNvSpPr>
            <a:spLocks noGrp="1"/>
          </p:cNvSpPr>
          <p:nvPr>
            <p:ph type="sldNum" sz="quarter" idx="13"/>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Text Placeholder 3"/>
          <p:cNvSpPr>
            <a:spLocks noGrp="1"/>
          </p:cNvSpPr>
          <p:nvPr>
            <p:ph type="body" sz="quarter" idx="11"/>
          </p:nvPr>
        </p:nvSpPr>
        <p:spPr bwMode="black">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8942905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bwMode="gray">
          <a:xfrm>
            <a:off x="4976787" y="691882"/>
            <a:ext cx="6300787"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E56BD7C-796F-4B36-8882-25F7B1BB5E58}" type="datetime1">
              <a:rPr lang="en-US" smtClean="0"/>
              <a:t>5/25/2023</a:t>
            </a:fld>
            <a:endParaRPr lang="en-US" dirty="0"/>
          </a:p>
        </p:txBody>
      </p:sp>
      <p:sp>
        <p:nvSpPr>
          <p:cNvPr id="9"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B6C8BDCE-D731-4643-8ED5-D96DE3C56EAE}" type="datetime1">
              <a:rPr lang="en-US" smtClean="0"/>
              <a:t>5/25/2023</a:t>
            </a:fld>
            <a:endParaRPr lang="en-US" dirty="0"/>
          </a:p>
        </p:txBody>
      </p:sp>
      <p:sp>
        <p:nvSpPr>
          <p:cNvPr id="9"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693263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4" name="Text Placeholder 3"/>
          <p:cNvSpPr>
            <a:spLocks noGrp="1"/>
          </p:cNvSpPr>
          <p:nvPr>
            <p:ph type="body" sz="quarter" idx="13"/>
          </p:nvPr>
        </p:nvSpPr>
        <p:spPr bwMode="white">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40340284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B1F933BC-6EE6-4735-A4A9-E68E32DAFA46}" type="datetime1">
              <a:rPr lang="en-US" smtClean="0"/>
              <a:t>5/25/2023</a:t>
            </a:fld>
            <a:endParaRPr lang="en-US" dirty="0"/>
          </a:p>
        </p:txBody>
      </p:sp>
      <p:sp>
        <p:nvSpPr>
          <p:cNvPr id="9"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44CA3730-97FA-4D83-8E2F-7CF0C9AD5D27}" type="datetime1">
              <a:rPr lang="en-US" smtClean="0"/>
              <a:t>5/25/2023</a:t>
            </a:fld>
            <a:endParaRPr lang="en-US" dirty="0"/>
          </a:p>
        </p:txBody>
      </p:sp>
      <p:sp>
        <p:nvSpPr>
          <p:cNvPr id="18"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1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441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bwMode="auto">
      <p:bgPr>
        <a:solidFill>
          <a:srgbClr val="E8E8E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Agenda</a:t>
            </a:r>
          </a:p>
        </p:txBody>
      </p:sp>
      <p:sp>
        <p:nvSpPr>
          <p:cNvPr id="12" name="Table Placeholder 9"/>
          <p:cNvSpPr>
            <a:spLocks noGrp="1"/>
          </p:cNvSpPr>
          <p:nvPr>
            <p:ph type="tbl" sz="quarter" idx="13"/>
          </p:nvPr>
        </p:nvSpPr>
        <p:spPr bwMode="gray">
          <a:xfrm>
            <a:off x="838200" y="1335088"/>
            <a:ext cx="10515600" cy="4841875"/>
          </a:xfrm>
        </p:spPr>
        <p:txBody>
          <a:bodyPr/>
          <a:lstStyle/>
          <a:p>
            <a:endParaRPr lang="en-US"/>
          </a:p>
        </p:txBody>
      </p:sp>
      <p:sp>
        <p:nvSpPr>
          <p:cNvPr id="4" name="Date Placeholder 3"/>
          <p:cNvSpPr>
            <a:spLocks noGrp="1"/>
          </p:cNvSpPr>
          <p:nvPr>
            <p:ph type="dt" sz="half" idx="10"/>
          </p:nvPr>
        </p:nvSpPr>
        <p:spPr bwMode="black"/>
        <p:txBody>
          <a:bodyPr/>
          <a:lstStyle/>
          <a:p>
            <a:fld id="{ABC12EBF-795E-4CF8-83DA-8F73669ACD01}" type="datetime1">
              <a:rPr lang="en-US" smtClean="0"/>
              <a:t>5/25/2023</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79964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bwMode="gray">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bwMode="gray">
          <a:xfrm>
            <a:off x="0" y="0"/>
            <a:ext cx="12192000" cy="6858000"/>
          </a:xfrm>
        </p:spPr>
        <p:txBody>
          <a:bodyPr/>
          <a:lstStyle/>
          <a:p>
            <a:endParaRPr lang="en-US" dirty="0"/>
          </a:p>
        </p:txBody>
      </p:sp>
      <p:sp>
        <p:nvSpPr>
          <p:cNvPr id="2" name="Title 1"/>
          <p:cNvSpPr>
            <a:spLocks noGrp="1"/>
          </p:cNvSpPr>
          <p:nvPr>
            <p:ph type="title" hasCustomPrompt="1"/>
          </p:nvPr>
        </p:nvSpPr>
        <p:spPr bwMode="auto">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Tree>
    <p:extLst>
      <p:ext uri="{BB962C8B-B14F-4D97-AF65-F5344CB8AC3E}">
        <p14:creationId xmlns:p14="http://schemas.microsoft.com/office/powerpoint/2010/main" val="40922583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bwMode="gray">
          <a:xfrm>
            <a:off x="0" y="0"/>
            <a:ext cx="12192000" cy="6858000"/>
          </a:xfrm>
        </p:spPr>
        <p:txBody>
          <a:bodyPr/>
          <a:lstStyle/>
          <a:p>
            <a:endParaRPr lang="en-US" dirty="0"/>
          </a:p>
        </p:txBody>
      </p:sp>
      <p:sp>
        <p:nvSpPr>
          <p:cNvPr id="2" name="Title 1"/>
          <p:cNvSpPr>
            <a:spLocks noGrp="1"/>
          </p:cNvSpPr>
          <p:nvPr>
            <p:ph type="title" hasCustomPrompt="1"/>
          </p:nvPr>
        </p:nvSpPr>
        <p:spPr bwMode="auto">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bwMode="auto">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bwMode="auto">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Tree>
    <p:extLst>
      <p:ext uri="{BB962C8B-B14F-4D97-AF65-F5344CB8AC3E}">
        <p14:creationId xmlns:p14="http://schemas.microsoft.com/office/powerpoint/2010/main" val="29110042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bwMode="gray">
          <a:xfrm>
            <a:off x="0" y="0"/>
            <a:ext cx="12192000" cy="6858000"/>
          </a:xfrm>
        </p:spPr>
        <p:txBody>
          <a:bodyPr/>
          <a:lstStyle/>
          <a:p>
            <a:endParaRPr lang="en-US"/>
          </a:p>
        </p:txBody>
      </p:sp>
      <p:sp>
        <p:nvSpPr>
          <p:cNvPr id="2" name="Title 1"/>
          <p:cNvSpPr>
            <a:spLocks noGrp="1"/>
          </p:cNvSpPr>
          <p:nvPr>
            <p:ph type="title" hasCustomPrompt="1"/>
          </p:nvPr>
        </p:nvSpPr>
        <p:spPr bwMode="auto">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Tree>
    <p:extLst>
      <p:ext uri="{BB962C8B-B14F-4D97-AF65-F5344CB8AC3E}">
        <p14:creationId xmlns:p14="http://schemas.microsoft.com/office/powerpoint/2010/main" val="2067717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8DA1808C-DBF7-496F-A97E-81B6C8F667BE}" type="datetime1">
              <a:rPr lang="en-US" smtClean="0"/>
              <a:t>5/25/2023</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auto">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bwMode="black">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bwMode="black"/>
        <p:txBody>
          <a:bodyPr/>
          <a:lstStyle/>
          <a:p>
            <a:fld id="{1B18DD4F-683A-4DAA-9C99-12545DC5E7A9}" type="datetime1">
              <a:rPr lang="en-US" smtClean="0"/>
              <a:t>5/25/2023</a:t>
            </a:fld>
            <a:endParaRPr lang="en-US" dirty="0"/>
          </a:p>
        </p:txBody>
      </p:sp>
      <p:sp>
        <p:nvSpPr>
          <p:cNvPr id="5" name="Footer Placeholder 4"/>
          <p:cNvSpPr>
            <a:spLocks noGrp="1"/>
          </p:cNvSpPr>
          <p:nvPr>
            <p:ph type="ftr" sz="quarter" idx="12"/>
          </p:nvPr>
        </p:nvSpPr>
        <p:spPr bwMode="black"/>
        <p:txBody>
          <a:bodyPr/>
          <a:lstStyle>
            <a:lvl1pPr>
              <a:defRPr>
                <a:solidFill>
                  <a:schemeClr val="tx2"/>
                </a:solidFill>
              </a:defRPr>
            </a:lvl1pPr>
          </a:lstStyle>
          <a:p>
            <a:r>
              <a:rPr lang="en-US" dirty="0"/>
              <a:t>Optional Tagline Goes Here | mn.gov/</a:t>
            </a:r>
            <a:r>
              <a:rPr lang="en-US" dirty="0" err="1"/>
              <a:t>websiteurl</a:t>
            </a:r>
            <a:endParaRPr lang="en-US" dirty="0"/>
          </a:p>
        </p:txBody>
      </p:sp>
      <p:sp>
        <p:nvSpPr>
          <p:cNvPr id="4" name="Slide Number Placeholder 3"/>
          <p:cNvSpPr>
            <a:spLocks noGrp="1"/>
          </p:cNvSpPr>
          <p:nvPr>
            <p:ph type="sldNum" sz="quarter" idx="11"/>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bwMode="ltGray">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bwMode="gray">
          <a:xfrm>
            <a:off x="0" y="0"/>
            <a:ext cx="12192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036F39BC-8F82-4448-AEEE-FD5415F7D477}" type="datetime1">
              <a:rPr lang="en-US" smtClean="0"/>
              <a:t>5/25/2023</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bwMode="blackGray">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bwMode="gray">
          <a:xfrm>
            <a:off x="0" y="0"/>
            <a:ext cx="12192000" cy="6858000"/>
          </a:xfrm>
        </p:spPr>
        <p:txBody>
          <a:bodyPr/>
          <a:lstStyle/>
          <a:p>
            <a:endParaRPr lang="en-US" dirty="0"/>
          </a:p>
        </p:txBody>
      </p:sp>
      <p:sp>
        <p:nvSpPr>
          <p:cNvPr id="2" name="Title 1"/>
          <p:cNvSpPr>
            <a:spLocks noGrp="1"/>
          </p:cNvSpPr>
          <p:nvPr>
            <p:ph type="title" hasCustomPrompt="1"/>
          </p:nvPr>
        </p:nvSpPr>
        <p:spPr bwMode="auto">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9" name="Text Placeholder 8"/>
          <p:cNvSpPr>
            <a:spLocks noGrp="1"/>
          </p:cNvSpPr>
          <p:nvPr>
            <p:ph type="body" sz="quarter" idx="15" hasCustomPrompt="1"/>
          </p:nvPr>
        </p:nvSpPr>
        <p:spPr bwMode="white">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Tree>
    <p:extLst>
      <p:ext uri="{BB962C8B-B14F-4D97-AF65-F5344CB8AC3E}">
        <p14:creationId xmlns:p14="http://schemas.microsoft.com/office/powerpoint/2010/main" val="14764473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bwMode="gray">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10" name="Text Placeholder 8"/>
          <p:cNvSpPr>
            <a:spLocks noGrp="1"/>
          </p:cNvSpPr>
          <p:nvPr>
            <p:ph type="body" sz="quarter" idx="15" hasCustomPrompt="1"/>
          </p:nvPr>
        </p:nvSpPr>
        <p:spPr bwMode="white">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0F2F319A-C8C3-4BEC-B865-21D3D35CC8AE}" type="datetime1">
              <a:rPr lang="en-US" smtClean="0"/>
              <a:t>5/25/2023</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882116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white">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bwMode="white">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84D0F283-BC14-4DD8-8CE0-AC65E632E9B2}" type="datetime1">
              <a:rPr lang="en-US" smtClean="0"/>
              <a:t>5/25/2023</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Minnesota Department of Natural Resource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399336" y="340286"/>
            <a:ext cx="3234329" cy="982083"/>
          </a:xfrm>
          <a:prstGeom prst="rect">
            <a:avLst/>
          </a:prstGeom>
        </p:spPr>
      </p:pic>
    </p:spTree>
    <p:extLst>
      <p:ext uri="{BB962C8B-B14F-4D97-AF65-F5344CB8AC3E}">
        <p14:creationId xmlns:p14="http://schemas.microsoft.com/office/powerpoint/2010/main" val="5559638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bwMode="auto">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auto">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bwMode="black">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bwMode="black"/>
        <p:txBody>
          <a:bodyPr/>
          <a:lstStyle>
            <a:lvl1pPr>
              <a:defRPr>
                <a:solidFill>
                  <a:schemeClr val="tx2"/>
                </a:solidFill>
              </a:defRPr>
            </a:lvl1pPr>
          </a:lstStyle>
          <a:p>
            <a:fld id="{62740114-45AF-4315-9375-5995F3722A4C}" type="datetime1">
              <a:rPr lang="en-US" smtClean="0"/>
              <a:t>5/25/2023</a:t>
            </a:fld>
            <a:endParaRPr lang="en-US" dirty="0"/>
          </a:p>
        </p:txBody>
      </p:sp>
      <p:sp>
        <p:nvSpPr>
          <p:cNvPr id="5" name="Footer Placeholder 4"/>
          <p:cNvSpPr>
            <a:spLocks noGrp="1"/>
          </p:cNvSpPr>
          <p:nvPr>
            <p:ph type="ftr" sz="quarter" idx="12"/>
          </p:nvPr>
        </p:nvSpPr>
        <p:spPr bwMode="black"/>
        <p:txBody>
          <a:bodyPr/>
          <a:lstStyle>
            <a:lvl1pPr>
              <a:defRPr>
                <a:solidFill>
                  <a:schemeClr val="tx1"/>
                </a:solidFill>
              </a:defRPr>
            </a:lvl1pPr>
          </a:lstStyle>
          <a:p>
            <a:r>
              <a:rPr lang="en-US" dirty="0">
                <a:solidFill>
                  <a:schemeClr val="tx2"/>
                </a:solidFill>
              </a:rPr>
              <a:t>Optional Tagline Goes Here</a:t>
            </a:r>
            <a:r>
              <a:rPr lang="en-US" dirty="0"/>
              <a:t> </a:t>
            </a:r>
            <a:r>
              <a:rPr lang="en-US" dirty="0">
                <a:solidFill>
                  <a:schemeClr val="accent1"/>
                </a:solidFill>
              </a:rPr>
              <a:t>|</a:t>
            </a:r>
            <a:r>
              <a:rPr lang="en-US" dirty="0"/>
              <a:t> </a:t>
            </a:r>
            <a:r>
              <a:rPr lang="en-US" dirty="0">
                <a:solidFill>
                  <a:schemeClr val="tx2"/>
                </a:solidFill>
              </a:rPr>
              <a:t>mn.gov/</a:t>
            </a:r>
            <a:r>
              <a:rPr lang="en-US" dirty="0" err="1">
                <a:solidFill>
                  <a:schemeClr val="tx2"/>
                </a:solidFill>
              </a:rPr>
              <a:t>websiteurl</a:t>
            </a:r>
            <a:endParaRPr lang="en-US" dirty="0">
              <a:solidFill>
                <a:schemeClr val="tx2"/>
              </a:solidFill>
            </a:endParaRPr>
          </a:p>
        </p:txBody>
      </p:sp>
      <p:sp>
        <p:nvSpPr>
          <p:cNvPr id="4" name="Slide Number Placeholder 3"/>
          <p:cNvSpPr>
            <a:spLocks noGrp="1"/>
          </p:cNvSpPr>
          <p:nvPr>
            <p:ph type="sldNum" sz="quarter" idx="11"/>
          </p:nvPr>
        </p:nvSpPr>
        <p:spPr bwMode="black"/>
        <p:txBody>
          <a:bodyPr/>
          <a:lstStyle>
            <a:lvl1pPr>
              <a:defRPr>
                <a:solidFill>
                  <a:schemeClr val="tx1"/>
                </a:solidFill>
              </a:defRPr>
            </a:lvl1pPr>
          </a:lstStyle>
          <a:p>
            <a:fld id="{48F63A3B-78C7-47BE-AE5E-E10140E04643}" type="slidenum">
              <a:rPr lang="en-US" smtClean="0"/>
              <a:pPr/>
              <a:t>‹#›</a:t>
            </a:fld>
            <a:endParaRPr lang="en-US" dirty="0"/>
          </a:p>
        </p:txBody>
      </p:sp>
      <p:sp>
        <p:nvSpPr>
          <p:cNvPr id="6" name="Rectangle 5"/>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399336" y="340286"/>
            <a:ext cx="3234329" cy="982083"/>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2"/>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bwMode="black">
          <a:xfrm>
            <a:off x="2802467" y="5644884"/>
            <a:ext cx="6587067" cy="440970"/>
          </a:xfrm>
        </p:spPr>
        <p:txBody>
          <a:bodyPr>
            <a:normAutofit/>
          </a:bodyPr>
          <a:lstStyle>
            <a:lvl1pPr marL="0" indent="0" algn="ctr">
              <a:buNone/>
              <a:defRPr sz="1800" baseline="0"/>
            </a:lvl1pPr>
          </a:lstStyle>
          <a:p>
            <a:r>
              <a:rPr lang="en-US" sz="1800" dirty="0" err="1"/>
              <a:t>Firstname</a:t>
            </a:r>
            <a:r>
              <a:rPr lang="en-US" sz="1800" dirty="0"/>
              <a:t> </a:t>
            </a:r>
            <a:r>
              <a:rPr lang="en-US" sz="1800" dirty="0" err="1"/>
              <a:t>Lastname</a:t>
            </a:r>
            <a:r>
              <a:rPr lang="en-US" sz="1800" dirty="0"/>
              <a:t> | Job Title</a:t>
            </a:r>
          </a:p>
        </p:txBody>
      </p:sp>
      <p:sp>
        <p:nvSpPr>
          <p:cNvPr id="11" name="Picture Placeholder 2"/>
          <p:cNvSpPr>
            <a:spLocks noGrp="1"/>
          </p:cNvSpPr>
          <p:nvPr>
            <p:ph type="pic" sz="quarter" idx="13" hasCustomPrompt="1"/>
          </p:nvPr>
        </p:nvSpPr>
        <p:spPr bwMode="gray">
          <a:xfrm>
            <a:off x="0" y="1789113"/>
            <a:ext cx="12192000" cy="2298700"/>
          </a:xfrm>
        </p:spPr>
        <p:txBody>
          <a:bodyPr/>
          <a:lstStyle/>
          <a:p>
            <a:r>
              <a:rPr lang="en-US" dirty="0"/>
              <a:t>Click Icon to add picture</a:t>
            </a:r>
          </a:p>
        </p:txBody>
      </p:sp>
      <p:sp>
        <p:nvSpPr>
          <p:cNvPr id="18" name="Date Placeholder 17"/>
          <p:cNvSpPr>
            <a:spLocks noGrp="1"/>
          </p:cNvSpPr>
          <p:nvPr>
            <p:ph type="dt" sz="half" idx="15"/>
          </p:nvPr>
        </p:nvSpPr>
        <p:spPr bwMode="black"/>
        <p:txBody>
          <a:bodyPr/>
          <a:lstStyle/>
          <a:p>
            <a:fld id="{6021F57E-436D-4F92-953C-902969C88208}" type="datetime1">
              <a:rPr lang="en-US" smtClean="0"/>
              <a:t>5/25/2023</a:t>
            </a:fld>
            <a:endParaRPr lang="en-US" dirty="0"/>
          </a:p>
        </p:txBody>
      </p:sp>
      <p:sp>
        <p:nvSpPr>
          <p:cNvPr id="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3" name="Picture 12" descr="Minnesota Department of Natural Resource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399336" y="434415"/>
            <a:ext cx="3234329" cy="982083"/>
          </a:xfrm>
          <a:prstGeom prst="rect">
            <a:avLst/>
          </a:prstGeom>
        </p:spPr>
      </p:pic>
    </p:spTree>
    <p:extLst>
      <p:ext uri="{BB962C8B-B14F-4D97-AF65-F5344CB8AC3E}">
        <p14:creationId xmlns:p14="http://schemas.microsoft.com/office/powerpoint/2010/main" val="20822502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B0B481-24FF-4C07-97C6-01BA64DBC81D}" type="datetimeFigureOut">
              <a:rPr lang="en-US" smtClean="0"/>
              <a:t>5/25/2023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50D974-BF46-4B65-9116-C8D9EDD14044}" type="slidenum">
              <a:rPr lang="en-US" smtClean="0"/>
              <a:t>‹#›</a:t>
            </a:fld>
            <a:endParaRPr lang="en-US"/>
          </a:p>
        </p:txBody>
      </p:sp>
    </p:spTree>
    <p:extLst>
      <p:ext uri="{BB962C8B-B14F-4D97-AF65-F5344CB8AC3E}">
        <p14:creationId xmlns:p14="http://schemas.microsoft.com/office/powerpoint/2010/main" val="3402574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bwMode="black"/>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bwMode="black"/>
        <p:txBody>
          <a:bodyPr/>
          <a:lstStyle/>
          <a:p>
            <a:fld id="{2452E86E-0634-4CB8-905A-0297F2B94E11}" type="datetime1">
              <a:rPr lang="en-US" smtClean="0"/>
              <a:t>5/25/2023</a:t>
            </a:fld>
            <a:endParaRPr lang="en-US" dirty="0"/>
          </a:p>
        </p:txBody>
      </p:sp>
      <p:sp>
        <p:nvSpPr>
          <p:cNvPr id="1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249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bwMode="auto">
          <a:xfrm>
            <a:off x="838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bwMode="auto">
          <a:xfrm>
            <a:off x="6172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bwMode="black"/>
        <p:txBody>
          <a:bodyPr/>
          <a:lstStyle/>
          <a:p>
            <a:fld id="{C674E56A-5469-4BE7-BB0A-3F27F84DC39F}" type="datetime1">
              <a:rPr lang="en-US" smtClean="0"/>
              <a:t>5/25/2023</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7"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0" name="Rectangle 9"/>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bwMode="auto">
      <p:bgPr>
        <a:solidFill>
          <a:srgbClr val="E8E8E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bwMode="auto">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bwMode="black"/>
        <p:txBody>
          <a:bodyPr/>
          <a:lstStyle/>
          <a:p>
            <a:fld id="{9C106154-6C5E-4C41-A20E-0AFDF334D3D6}" type="datetime1">
              <a:rPr lang="en-US" smtClean="0"/>
              <a:t>5/25/2023</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8584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bwMode="auto">
          <a:xfrm>
            <a:off x="838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bwMode="auto">
          <a:xfrm>
            <a:off x="6172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bwMode="black"/>
        <p:txBody>
          <a:bodyPr/>
          <a:lstStyle/>
          <a:p>
            <a:fld id="{52730591-7378-4C7B-BA40-C3FCB8CCCCA1}" type="datetime1">
              <a:rPr lang="en-US" smtClean="0"/>
              <a:t>5/25/2023</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7"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538010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5F832EE4-ACCF-44E4-9A2A-784507AC8599}" type="datetime1">
              <a:rPr lang="en-US" smtClean="0"/>
              <a:t>5/25/2023</a:t>
            </a:fld>
            <a:endParaRPr lang="en-US" dirty="0"/>
          </a:p>
        </p:txBody>
      </p:sp>
      <p:sp>
        <p:nvSpPr>
          <p:cNvPr id="12"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8" r:id="rId1"/>
    <p:sldLayoutId id="2147483799" r:id="rId2"/>
    <p:sldLayoutId id="2147483787" r:id="rId3"/>
    <p:sldLayoutId id="2147483795" r:id="rId4"/>
    <p:sldLayoutId id="2147483711" r:id="rId5"/>
    <p:sldLayoutId id="2147483712" r:id="rId6"/>
    <p:sldLayoutId id="2147483790" r:id="rId7"/>
    <p:sldLayoutId id="2147483789" r:id="rId8"/>
    <p:sldLayoutId id="2147483714" r:id="rId9"/>
    <p:sldLayoutId id="2147483738" r:id="rId10"/>
    <p:sldLayoutId id="2147483739" r:id="rId11"/>
    <p:sldLayoutId id="2147483780" r:id="rId12"/>
    <p:sldLayoutId id="2147483773" r:id="rId13"/>
    <p:sldLayoutId id="2147483800" r:id="rId14"/>
    <p:sldLayoutId id="2147483688" r:id="rId15"/>
    <p:sldLayoutId id="2147483801" r:id="rId16"/>
    <p:sldLayoutId id="2147483802" r:id="rId17"/>
    <p:sldLayoutId id="2147483803" r:id="rId18"/>
    <p:sldLayoutId id="2147483744" r:id="rId19"/>
    <p:sldLayoutId id="2147483793" r:id="rId20"/>
    <p:sldLayoutId id="2147483772" r:id="rId21"/>
    <p:sldLayoutId id="2147483767" r:id="rId22"/>
    <p:sldLayoutId id="2147483769" r:id="rId23"/>
    <p:sldLayoutId id="2147483771" r:id="rId24"/>
    <p:sldLayoutId id="2147483770" r:id="rId25"/>
    <p:sldLayoutId id="2147483732" r:id="rId26"/>
    <p:sldLayoutId id="2147483794" r:id="rId27"/>
    <p:sldLayoutId id="2147483733" r:id="rId28"/>
    <p:sldLayoutId id="2147483747" r:id="rId29"/>
    <p:sldLayoutId id="2147483818" r:id="rId30"/>
    <p:sldLayoutId id="2147483805" r:id="rId31"/>
    <p:sldLayoutId id="2147483806" r:id="rId32"/>
    <p:sldLayoutId id="2147483750" r:id="rId33"/>
    <p:sldLayoutId id="2147483765" r:id="rId34"/>
    <p:sldLayoutId id="2147483781" r:id="rId35"/>
    <p:sldLayoutId id="2147483809" r:id="rId36"/>
    <p:sldLayoutId id="2147483808" r:id="rId37"/>
    <p:sldLayoutId id="2147483807" r:id="rId38"/>
    <p:sldLayoutId id="2147483819" r:id="rId39"/>
    <p:sldLayoutId id="2147483754" r:id="rId40"/>
    <p:sldLayoutId id="2147483755" r:id="rId41"/>
    <p:sldLayoutId id="2147483759" r:id="rId42"/>
    <p:sldLayoutId id="2147483753" r:id="rId43"/>
    <p:sldLayoutId id="2147483763" r:id="rId44"/>
    <p:sldLayoutId id="2147483762" r:id="rId45"/>
    <p:sldLayoutId id="2147483758" r:id="rId46"/>
    <p:sldLayoutId id="2147483756" r:id="rId47"/>
    <p:sldLayoutId id="2147483798" r:id="rId48"/>
    <p:sldLayoutId id="2147483797" r:id="rId49"/>
    <p:sldLayoutId id="2147483820" r:id="rId5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50.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hyperlink" Target="mailto:info.dnr@state.mn.us" TargetMode="Externa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3877236" y="138010"/>
            <a:ext cx="4437529" cy="581249"/>
          </a:xfrm>
          <a:prstGeom prst="rect">
            <a:avLst/>
          </a:prstGeom>
        </p:spPr>
        <p:txBody>
          <a:bodyPr wrap="square">
            <a:spAutoFit/>
          </a:bodyPr>
          <a:lstStyle/>
          <a:p>
            <a:pPr algn="ctr"/>
            <a:r>
              <a:rPr lang="en-US" sz="3177" b="1" dirty="0">
                <a:latin typeface="Modern Love Caps" panose="020B0604020202020204" pitchFamily="82" charset="0"/>
                <a:ea typeface="HGGothicE" panose="020B0400000000000000" pitchFamily="49" charset="-128"/>
                <a:cs typeface="Biome" panose="020B0502040204020203" pitchFamily="34" charset="0"/>
              </a:rPr>
              <a:t>Hinckley Area Fisheries</a:t>
            </a:r>
          </a:p>
        </p:txBody>
      </p:sp>
      <p:pic>
        <p:nvPicPr>
          <p:cNvPr id="18" name="Picture 17" descr="Vacant staff picture">
            <a:extLst>
              <a:ext uri="{FF2B5EF4-FFF2-40B4-BE49-F238E27FC236}">
                <a16:creationId xmlns:a16="http://schemas.microsoft.com/office/drawing/2014/main" id="{283EE816-3C92-29D2-B4F1-D96D506D59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9983" y="4110797"/>
            <a:ext cx="1171856" cy="1427772"/>
          </a:xfrm>
          <a:prstGeom prst="rect">
            <a:avLst/>
          </a:prstGeom>
          <a:ln>
            <a:noFill/>
          </a:ln>
          <a:effectLst>
            <a:softEdge rad="112500"/>
          </a:effectLst>
        </p:spPr>
      </p:pic>
      <p:sp>
        <p:nvSpPr>
          <p:cNvPr id="19" name="Text Box 3">
            <a:extLst>
              <a:ext uri="{FF2B5EF4-FFF2-40B4-BE49-F238E27FC236}">
                <a16:creationId xmlns:a16="http://schemas.microsoft.com/office/drawing/2014/main" id="{8C9033EC-FACC-34CF-50CA-98A9657CDBB3}"/>
              </a:ext>
            </a:extLst>
          </p:cNvPr>
          <p:cNvSpPr txBox="1"/>
          <p:nvPr/>
        </p:nvSpPr>
        <p:spPr>
          <a:xfrm rot="20577178">
            <a:off x="4709638" y="4754746"/>
            <a:ext cx="953862" cy="118149"/>
          </a:xfrm>
          <a:prstGeom prst="rect">
            <a:avLst/>
          </a:prstGeom>
          <a:solidFill>
            <a:srgbClr val="7EA289"/>
          </a:solidFill>
          <a:ln>
            <a:noFill/>
          </a:ln>
        </p:spPr>
        <p:style>
          <a:lnRef idx="1">
            <a:schemeClr val="accent3"/>
          </a:lnRef>
          <a:fillRef idx="2">
            <a:schemeClr val="accent3"/>
          </a:fillRef>
          <a:effectRef idx="1">
            <a:schemeClr val="accent3"/>
          </a:effectRef>
          <a:fontRef idx="minor">
            <a:schemeClr val="dk1"/>
          </a:fontRef>
        </p:style>
        <p:txBody>
          <a:bodyPr rot="0" spcFirstLastPara="0" vert="horz" wrap="none" lIns="40341" tIns="20171" rIns="40341" bIns="20171" numCol="1" spcCol="0" rtlCol="0" fromWordArt="0" anchor="t" anchorCtr="0" forceAA="0" compatLnSpc="1">
            <a:prstTxWarp prst="textNoShape">
              <a:avLst/>
            </a:prstTxWarp>
            <a:noAutofit/>
          </a:bodyPr>
          <a:lstStyle/>
          <a:p>
            <a:pPr algn="ctr">
              <a:lnSpc>
                <a:spcPct val="107000"/>
              </a:lnSpc>
              <a:spcAft>
                <a:spcPts val="353"/>
              </a:spcAft>
            </a:pPr>
            <a:r>
              <a:rPr lang="en-US" sz="529" dirty="0">
                <a:latin typeface="Bubblegum Sans" panose="02000506000000020004" pitchFamily="2" charset="0"/>
                <a:ea typeface="Calibri" panose="020F0502020204030204" pitchFamily="34" charset="0"/>
                <a:cs typeface="Times New Roman" panose="02020603050405020304" pitchFamily="18" charset="0"/>
              </a:rPr>
              <a:t>Hinckley Area Manager Office</a:t>
            </a:r>
          </a:p>
        </p:txBody>
      </p:sp>
      <p:sp>
        <p:nvSpPr>
          <p:cNvPr id="22" name="TextBox 21"/>
          <p:cNvSpPr txBox="1"/>
          <p:nvPr/>
        </p:nvSpPr>
        <p:spPr>
          <a:xfrm>
            <a:off x="4777342" y="5623831"/>
            <a:ext cx="793730" cy="499560"/>
          </a:xfrm>
          <a:prstGeom prst="rect">
            <a:avLst/>
          </a:prstGeom>
          <a:noFill/>
        </p:spPr>
        <p:txBody>
          <a:bodyPr wrap="square" rtlCol="0">
            <a:spAutoFit/>
          </a:bodyPr>
          <a:lstStyle/>
          <a:p>
            <a:pPr algn="ctr"/>
            <a:r>
              <a:rPr lang="en-US" sz="794" b="1" dirty="0">
                <a:latin typeface="Modern Love Caps" panose="04070805081001020A01" pitchFamily="82" charset="0"/>
                <a:cs typeface="Aharoni" panose="020B0604020202020204" pitchFamily="2" charset="-79"/>
              </a:rPr>
              <a:t>VACANT</a:t>
            </a:r>
            <a:r>
              <a:rPr lang="en-US" sz="882" b="1" dirty="0">
                <a:latin typeface="Modern Love Caps" panose="04070805081001020A01" pitchFamily="82" charset="0"/>
                <a:cs typeface="Aharoni" panose="020B0604020202020204" pitchFamily="2" charset="-79"/>
              </a:rPr>
              <a:t> </a:t>
            </a:r>
          </a:p>
          <a:p>
            <a:pPr algn="ctr"/>
            <a:r>
              <a:rPr lang="en-US" sz="882" b="1" dirty="0">
                <a:latin typeface="Modern Love Caps" panose="04070805081001020A01" pitchFamily="82" charset="0"/>
                <a:cs typeface="Aharoni" panose="020B0604020202020204" pitchFamily="2" charset="-79"/>
              </a:rPr>
              <a:t>Area Supervisor  </a:t>
            </a:r>
          </a:p>
        </p:txBody>
      </p:sp>
      <p:pic>
        <p:nvPicPr>
          <p:cNvPr id="1028" name="Picture 4" descr="Map of work area">
            <a:extLst>
              <a:ext uri="{FF2B5EF4-FFF2-40B4-BE49-F238E27FC236}">
                <a16:creationId xmlns:a16="http://schemas.microsoft.com/office/drawing/2014/main" id="{F9025CB7-5C98-2102-47E0-5714CC7FE7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63" y="767198"/>
            <a:ext cx="3790565" cy="4906316"/>
          </a:xfrm>
          <a:prstGeom prst="snip2DiagRect">
            <a:avLst>
              <a:gd name="adj1" fmla="val 0"/>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Picture 5" descr="A picture containing outdoor, person&#10;&#10;Description automatically generated">
            <a:extLst>
              <a:ext uri="{FF2B5EF4-FFF2-40B4-BE49-F238E27FC236}">
                <a16:creationId xmlns:a16="http://schemas.microsoft.com/office/drawing/2014/main" id="{386FEDEB-67D5-4A2C-A9A9-6D0C74A554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64581" y="618220"/>
            <a:ext cx="769783" cy="1401650"/>
          </a:xfrm>
          <a:prstGeom prst="rect">
            <a:avLst/>
          </a:prstGeom>
          <a:ln>
            <a:noFill/>
          </a:ln>
          <a:effectLst>
            <a:softEdge rad="112500"/>
          </a:effectLst>
        </p:spPr>
      </p:pic>
      <p:sp>
        <p:nvSpPr>
          <p:cNvPr id="20" name="Rectangle 19"/>
          <p:cNvSpPr/>
          <p:nvPr/>
        </p:nvSpPr>
        <p:spPr>
          <a:xfrm>
            <a:off x="9551521" y="2033399"/>
            <a:ext cx="1444733" cy="472502"/>
          </a:xfrm>
          <a:prstGeom prst="rect">
            <a:avLst/>
          </a:prstGeom>
        </p:spPr>
        <p:txBody>
          <a:bodyPr wrap="square">
            <a:spAutoFit/>
          </a:bodyPr>
          <a:lstStyle/>
          <a:p>
            <a:pPr algn="ctr"/>
            <a:r>
              <a:rPr lang="en-US" sz="794" b="1" dirty="0">
                <a:latin typeface="Modern Love Caps" panose="04070805081001020A01" pitchFamily="82" charset="0"/>
                <a:cs typeface="Aharoni" panose="020B0604020202020204" pitchFamily="2" charset="-79"/>
              </a:rPr>
              <a:t>Deb Vermeersch</a:t>
            </a:r>
          </a:p>
          <a:p>
            <a:pPr algn="ctr"/>
            <a:r>
              <a:rPr lang="en-US" sz="794" b="1" dirty="0">
                <a:latin typeface="Modern Love Caps" panose="04070805081001020A01" pitchFamily="82" charset="0"/>
                <a:cs typeface="Aharoni" panose="020B0604020202020204" pitchFamily="2" charset="-79"/>
              </a:rPr>
              <a:t>Assistant Area Supervisor  </a:t>
            </a:r>
          </a:p>
          <a:p>
            <a:pPr algn="ctr"/>
            <a:r>
              <a:rPr lang="en-US" sz="882" b="1" dirty="0">
                <a:latin typeface="Modern Love Caps" panose="04070805081001020A01" pitchFamily="82" charset="0"/>
                <a:cs typeface="Aharoni" panose="020B0604020202020204" pitchFamily="2" charset="-79"/>
              </a:rPr>
              <a:t>29 </a:t>
            </a:r>
            <a:r>
              <a:rPr lang="en-US" sz="882" b="1" dirty="0" err="1">
                <a:latin typeface="Modern Love Caps" panose="04070805081001020A01" pitchFamily="82" charset="0"/>
                <a:cs typeface="Aharoni" panose="020B0604020202020204" pitchFamily="2" charset="-79"/>
              </a:rPr>
              <a:t>yrs</a:t>
            </a:r>
            <a:r>
              <a:rPr lang="en-US" sz="882" b="1" dirty="0">
                <a:latin typeface="Modern Love Caps" panose="04070805081001020A01" pitchFamily="82" charset="0"/>
                <a:cs typeface="Aharoni" panose="020B0604020202020204" pitchFamily="2" charset="-79"/>
              </a:rPr>
              <a:t> service</a:t>
            </a:r>
          </a:p>
        </p:txBody>
      </p:sp>
      <p:sp>
        <p:nvSpPr>
          <p:cNvPr id="25" name="Rectangle 24" descr="Text box describing Hinckley Area accomplishments, challenges and fun facts "/>
          <p:cNvSpPr/>
          <p:nvPr/>
        </p:nvSpPr>
        <p:spPr>
          <a:xfrm>
            <a:off x="5522567" y="774996"/>
            <a:ext cx="3932518" cy="3059940"/>
          </a:xfrm>
          <a:prstGeom prst="rect">
            <a:avLst/>
          </a:prstGeom>
          <a:blipFill>
            <a:blip r:embed="rId5">
              <a:alphaModFix amt="20000"/>
              <a:extLst>
                <a:ext uri="{28A0092B-C50C-407E-A947-70E740481C1C}">
                  <a14:useLocalDpi xmlns:a14="http://schemas.microsoft.com/office/drawing/2010/main" val="0"/>
                </a:ext>
              </a:extLst>
            </a:blip>
            <a:tile tx="0" ty="0" sx="100000" sy="100000" flip="none" algn="tl"/>
          </a:blipFill>
        </p:spPr>
        <p:txBody>
          <a:bodyPr wrap="square">
            <a:spAutoFit/>
          </a:bodyPr>
          <a:lstStyle/>
          <a:p>
            <a:pPr algn="ctr"/>
            <a:r>
              <a:rPr lang="en-US" sz="1000" dirty="0">
                <a:latin typeface="Congenial SemiBold" panose="020B0604020202020204" pitchFamily="2" charset="0"/>
                <a:ea typeface="Calibri" panose="020F0502020204030204" pitchFamily="34" charset="0"/>
                <a:cs typeface="Times New Roman" panose="02020603050405020304" pitchFamily="18" charset="0"/>
              </a:rPr>
              <a:t>Hinckley Fisheries have raised a substantial portion of the fingerling muskellunge for statewide stocking the past several years.  Our fish have gone all over the place, even places where they were not welcomed with open arms.</a:t>
            </a:r>
          </a:p>
          <a:p>
            <a:pPr algn="ctr"/>
            <a:r>
              <a:rPr lang="en-US" sz="1000" dirty="0">
                <a:latin typeface="Congenial SemiBold" panose="020B0604020202020204" pitchFamily="2" charset="0"/>
                <a:ea typeface="Calibri" panose="020F0502020204030204" pitchFamily="34" charset="0"/>
                <a:cs typeface="Times New Roman" panose="02020603050405020304" pitchFamily="18" charset="0"/>
              </a:rPr>
              <a:t>One of the biggest challenges facing the Hinckley area is the removal of the Grindstone River Dam in Hinckley.  The process started over three years ago and the dam is still standing.  Lots of forms, procedures, and meetings to complete before it goes.  Where is the 100-year flood when you really need it?  (If Leslie would just let John use his explosives training, it would have been gone a long time ago)</a:t>
            </a:r>
          </a:p>
          <a:p>
            <a:pPr algn="ctr">
              <a:lnSpc>
                <a:spcPct val="107000"/>
              </a:lnSpc>
            </a:pPr>
            <a:r>
              <a:rPr lang="en-US" sz="1000" b="1" u="sng" dirty="0">
                <a:latin typeface="Calibri" panose="020F0502020204030204" pitchFamily="34" charset="0"/>
                <a:ea typeface="Calibri" panose="020F0502020204030204" pitchFamily="34" charset="0"/>
                <a:cs typeface="Times New Roman" panose="02020603050405020304" pitchFamily="18" charset="0"/>
              </a:rPr>
              <a:t>Hinckley Fun Facts: </a:t>
            </a:r>
          </a:p>
          <a:p>
            <a:pPr marL="75644" indent="-75644">
              <a:lnSpc>
                <a:spcPct val="107000"/>
              </a:lnSpc>
              <a:buFont typeface="Arial" panose="020B0604020202020204" pitchFamily="34" charset="0"/>
              <a:buChar char="•"/>
            </a:pPr>
            <a:r>
              <a:rPr lang="en-US" sz="1000" dirty="0">
                <a:latin typeface="Congenial SemiBold" panose="02000503040000020004" pitchFamily="2" charset="0"/>
                <a:ea typeface="Calibri" panose="020F0502020204030204" pitchFamily="34" charset="0"/>
                <a:cs typeface="Times New Roman" panose="02020603050405020304" pitchFamily="18" charset="0"/>
              </a:rPr>
              <a:t>On a per square foot basis, we likely have the cheapest office cost in the state.</a:t>
            </a:r>
          </a:p>
          <a:p>
            <a:pPr marL="75644" indent="-75644">
              <a:lnSpc>
                <a:spcPct val="107000"/>
              </a:lnSpc>
              <a:buFont typeface="Arial" panose="020B0604020202020204" pitchFamily="34" charset="0"/>
              <a:buChar char="•"/>
            </a:pPr>
            <a:r>
              <a:rPr lang="en-US" sz="1000" dirty="0">
                <a:latin typeface="Congenial SemiBold" panose="02000503040000020004" pitchFamily="2" charset="0"/>
                <a:ea typeface="Calibri" panose="020F0502020204030204" pitchFamily="34" charset="0"/>
                <a:cs typeface="Times New Roman" panose="02020603050405020304" pitchFamily="18" charset="0"/>
              </a:rPr>
              <a:t>The Hinckley Fisheries Area has 180 miles of National or State Designated Scenic Riverway</a:t>
            </a:r>
          </a:p>
          <a:p>
            <a:pPr marL="75644" indent="-75644">
              <a:lnSpc>
                <a:spcPct val="107000"/>
              </a:lnSpc>
              <a:buFont typeface="Arial" panose="020B0604020202020204" pitchFamily="34" charset="0"/>
              <a:buChar char="•"/>
            </a:pPr>
            <a:r>
              <a:rPr lang="en-US" sz="1000" dirty="0">
                <a:latin typeface="Congenial SemiBold" panose="02000503040000020004" pitchFamily="2" charset="0"/>
                <a:ea typeface="Calibri" panose="020F0502020204030204" pitchFamily="34" charset="0"/>
                <a:cs typeface="Times New Roman" panose="02020603050405020304" pitchFamily="18" charset="0"/>
              </a:rPr>
              <a:t> All  the current staff at the Hinckley Fisheries Office are over 50 years old</a:t>
            </a:r>
          </a:p>
          <a:p>
            <a:pPr algn="l"/>
            <a:endParaRPr lang="en-US" sz="794" dirty="0">
              <a:solidFill>
                <a:srgbClr val="333333"/>
              </a:solidFill>
              <a:latin typeface="open sans" panose="020B0606030504020204" pitchFamily="34" charset="0"/>
            </a:endParaRPr>
          </a:p>
        </p:txBody>
      </p:sp>
      <p:pic>
        <p:nvPicPr>
          <p:cNvPr id="5" name="Picture 4" descr="Staff picture">
            <a:extLst>
              <a:ext uri="{FF2B5EF4-FFF2-40B4-BE49-F238E27FC236}">
                <a16:creationId xmlns:a16="http://schemas.microsoft.com/office/drawing/2014/main" id="{340D8C2B-815B-0E23-554F-75E7047B34A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60849" y="2692685"/>
            <a:ext cx="1226079" cy="1347694"/>
          </a:xfrm>
          <a:prstGeom prst="rect">
            <a:avLst/>
          </a:prstGeom>
          <a:ln>
            <a:noFill/>
          </a:ln>
          <a:effectLst>
            <a:softEdge rad="112500"/>
          </a:effectLst>
        </p:spPr>
      </p:pic>
      <p:sp>
        <p:nvSpPr>
          <p:cNvPr id="28" name="TextBox 27">
            <a:extLst>
              <a:ext uri="{FF2B5EF4-FFF2-40B4-BE49-F238E27FC236}">
                <a16:creationId xmlns:a16="http://schemas.microsoft.com/office/drawing/2014/main" id="{A4A45FFA-7C4A-16AD-B016-8A82AACB71FB}"/>
              </a:ext>
            </a:extLst>
          </p:cNvPr>
          <p:cNvSpPr txBox="1"/>
          <p:nvPr/>
        </p:nvSpPr>
        <p:spPr>
          <a:xfrm>
            <a:off x="9847387" y="3940421"/>
            <a:ext cx="1002405" cy="458972"/>
          </a:xfrm>
          <a:prstGeom prst="rect">
            <a:avLst/>
          </a:prstGeom>
          <a:noFill/>
        </p:spPr>
        <p:txBody>
          <a:bodyPr wrap="square" rtlCol="0">
            <a:spAutoFit/>
          </a:bodyPr>
          <a:lstStyle/>
          <a:p>
            <a:pPr algn="ctr"/>
            <a:r>
              <a:rPr lang="en-US" sz="794" b="1" dirty="0">
                <a:latin typeface="Modern Love Caps" panose="04070805081001020A01" pitchFamily="82" charset="0"/>
                <a:cs typeface="Aharoni" panose="02010803020104030203" pitchFamily="2" charset="-79"/>
              </a:rPr>
              <a:t>Heath Weaver</a:t>
            </a:r>
          </a:p>
          <a:p>
            <a:pPr algn="ctr"/>
            <a:r>
              <a:rPr lang="en-US" sz="794" b="1" dirty="0">
                <a:latin typeface="Modern Love Caps" panose="04070805081001020A01" pitchFamily="82" charset="0"/>
                <a:cs typeface="Aharoni" panose="02010803020104030203" pitchFamily="2" charset="-79"/>
              </a:rPr>
              <a:t>Fisheries Specialist</a:t>
            </a:r>
          </a:p>
          <a:p>
            <a:pPr algn="ctr"/>
            <a:r>
              <a:rPr lang="en-US" sz="794" b="1" dirty="0">
                <a:latin typeface="Modern Love Caps" panose="04070805081001020A01" pitchFamily="82" charset="0"/>
                <a:cs typeface="Aharoni" panose="02010803020104030203" pitchFamily="2" charset="-79"/>
              </a:rPr>
              <a:t>30 </a:t>
            </a:r>
            <a:r>
              <a:rPr lang="en-US" sz="794" b="1" dirty="0" err="1">
                <a:latin typeface="Modern Love Caps" panose="04070805081001020A01" pitchFamily="82" charset="0"/>
                <a:cs typeface="Aharoni" panose="02010803020104030203" pitchFamily="2" charset="-79"/>
              </a:rPr>
              <a:t>yrs</a:t>
            </a:r>
            <a:r>
              <a:rPr lang="en-US" sz="794" b="1" dirty="0">
                <a:latin typeface="Modern Love Caps" panose="04070805081001020A01" pitchFamily="82" charset="0"/>
                <a:cs typeface="Aharoni" panose="02010803020104030203" pitchFamily="2" charset="-79"/>
              </a:rPr>
              <a:t> service</a:t>
            </a:r>
          </a:p>
        </p:txBody>
      </p:sp>
      <p:pic>
        <p:nvPicPr>
          <p:cNvPr id="10" name="Picture 9" descr="Staff picture">
            <a:extLst>
              <a:ext uri="{FF2B5EF4-FFF2-40B4-BE49-F238E27FC236}">
                <a16:creationId xmlns:a16="http://schemas.microsoft.com/office/drawing/2014/main" id="{A6FFF7B2-F89E-446F-2A13-D029FF1AAD7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79081" y="4024476"/>
            <a:ext cx="1289687" cy="1533771"/>
          </a:xfrm>
          <a:prstGeom prst="rect">
            <a:avLst/>
          </a:prstGeom>
          <a:ln>
            <a:noFill/>
          </a:ln>
          <a:effectLst>
            <a:softEdge rad="112500"/>
          </a:effectLst>
        </p:spPr>
      </p:pic>
      <p:sp>
        <p:nvSpPr>
          <p:cNvPr id="16" name="Rectangle 15"/>
          <p:cNvSpPr/>
          <p:nvPr/>
        </p:nvSpPr>
        <p:spPr>
          <a:xfrm>
            <a:off x="6279081" y="5637360"/>
            <a:ext cx="1399873" cy="472502"/>
          </a:xfrm>
          <a:prstGeom prst="rect">
            <a:avLst/>
          </a:prstGeom>
        </p:spPr>
        <p:txBody>
          <a:bodyPr wrap="square">
            <a:spAutoFit/>
          </a:bodyPr>
          <a:lstStyle/>
          <a:p>
            <a:pPr algn="ctr"/>
            <a:r>
              <a:rPr lang="en-US" sz="794" b="1" dirty="0">
                <a:latin typeface="Modern Love Caps" panose="04070805081001020A01" pitchFamily="82" charset="0"/>
                <a:cs typeface="Aharoni" panose="02010803020104030203" pitchFamily="2" charset="-79"/>
              </a:rPr>
              <a:t>John Frank</a:t>
            </a:r>
          </a:p>
          <a:p>
            <a:pPr algn="ctr"/>
            <a:r>
              <a:rPr lang="en-US" sz="794" b="1" dirty="0">
                <a:latin typeface="Modern Love Caps" panose="04070805081001020A01" pitchFamily="82" charset="0"/>
                <a:cs typeface="Aharoni" panose="02010803020104030203" pitchFamily="2" charset="-79"/>
              </a:rPr>
              <a:t>Fisheries Specialist</a:t>
            </a:r>
          </a:p>
          <a:p>
            <a:pPr algn="ctr"/>
            <a:r>
              <a:rPr lang="en-US" sz="882" b="1" dirty="0">
                <a:latin typeface="Modern Love Caps" panose="04070805081001020A01" pitchFamily="82" charset="0"/>
                <a:cs typeface="Aharoni" panose="02010803020104030203" pitchFamily="2" charset="-79"/>
              </a:rPr>
              <a:t>23</a:t>
            </a:r>
            <a:r>
              <a:rPr lang="en-US" sz="794" b="1" dirty="0">
                <a:latin typeface="Modern Love Caps" panose="04070805081001020A01" pitchFamily="82" charset="0"/>
                <a:cs typeface="Aharoni" panose="02010803020104030203" pitchFamily="2" charset="-79"/>
              </a:rPr>
              <a:t> </a:t>
            </a:r>
            <a:r>
              <a:rPr lang="en-US" sz="882" b="1" dirty="0" err="1">
                <a:latin typeface="Modern Love Caps" panose="04070805081001020A01" pitchFamily="82" charset="0"/>
                <a:cs typeface="Aharoni" panose="02010803020104030203" pitchFamily="2" charset="-79"/>
              </a:rPr>
              <a:t>yrs</a:t>
            </a:r>
            <a:r>
              <a:rPr lang="en-US" sz="882" b="1" dirty="0">
                <a:latin typeface="Modern Love Caps" panose="04070805081001020A01" pitchFamily="82" charset="0"/>
                <a:cs typeface="Aharoni" panose="02010803020104030203" pitchFamily="2" charset="-79"/>
              </a:rPr>
              <a:t> service</a:t>
            </a:r>
          </a:p>
        </p:txBody>
      </p:sp>
      <p:pic>
        <p:nvPicPr>
          <p:cNvPr id="12" name="Picture 11" descr="Staff picture">
            <a:extLst>
              <a:ext uri="{FF2B5EF4-FFF2-40B4-BE49-F238E27FC236}">
                <a16:creationId xmlns:a16="http://schemas.microsoft.com/office/drawing/2014/main" id="{973E05E5-901B-3356-13AB-EC47F224F9D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85711" y="4177101"/>
            <a:ext cx="1444733" cy="1354211"/>
          </a:xfrm>
          <a:prstGeom prst="rect">
            <a:avLst/>
          </a:prstGeom>
          <a:ln>
            <a:noFill/>
          </a:ln>
          <a:effectLst>
            <a:softEdge rad="112500"/>
          </a:effectLst>
        </p:spPr>
      </p:pic>
      <p:sp>
        <p:nvSpPr>
          <p:cNvPr id="24" name="Rectangle 23"/>
          <p:cNvSpPr/>
          <p:nvPr/>
        </p:nvSpPr>
        <p:spPr>
          <a:xfrm>
            <a:off x="8094566" y="5655924"/>
            <a:ext cx="1360519" cy="472502"/>
          </a:xfrm>
          <a:prstGeom prst="rect">
            <a:avLst/>
          </a:prstGeom>
        </p:spPr>
        <p:txBody>
          <a:bodyPr wrap="square">
            <a:spAutoFit/>
          </a:bodyPr>
          <a:lstStyle/>
          <a:p>
            <a:pPr algn="ctr"/>
            <a:r>
              <a:rPr lang="en-US" sz="794" b="1" dirty="0">
                <a:latin typeface="Modern Love Caps" panose="04070805081001020A01" pitchFamily="82" charset="0"/>
                <a:cs typeface="Aharoni" panose="02010803020104030203" pitchFamily="2" charset="-79"/>
              </a:rPr>
              <a:t>Nate Painovich </a:t>
            </a:r>
          </a:p>
          <a:p>
            <a:pPr algn="ctr"/>
            <a:r>
              <a:rPr lang="en-US" sz="794" b="1" dirty="0">
                <a:latin typeface="Modern Love Caps" panose="04070805081001020A01" pitchFamily="82" charset="0"/>
                <a:cs typeface="Aharoni" panose="02010803020104030203" pitchFamily="2" charset="-79"/>
              </a:rPr>
              <a:t>Fisheries Specialist </a:t>
            </a:r>
          </a:p>
          <a:p>
            <a:pPr algn="ctr"/>
            <a:r>
              <a:rPr lang="en-US" sz="882" b="1" dirty="0">
                <a:latin typeface="Modern Love Caps" panose="04070805081001020A01" pitchFamily="82" charset="0"/>
                <a:cs typeface="Aharoni" panose="02010803020104030203" pitchFamily="2" charset="-79"/>
              </a:rPr>
              <a:t>20 </a:t>
            </a:r>
            <a:r>
              <a:rPr lang="en-US" sz="882" b="1" dirty="0" err="1">
                <a:latin typeface="Modern Love Caps" panose="04070805081001020A01" pitchFamily="82" charset="0"/>
                <a:cs typeface="Aharoni" panose="02010803020104030203" pitchFamily="2" charset="-79"/>
              </a:rPr>
              <a:t>yrs</a:t>
            </a:r>
            <a:r>
              <a:rPr lang="en-US" sz="882" b="1" dirty="0">
                <a:latin typeface="Modern Love Caps" panose="04070805081001020A01" pitchFamily="82" charset="0"/>
                <a:cs typeface="Aharoni" panose="02010803020104030203" pitchFamily="2" charset="-79"/>
              </a:rPr>
              <a:t> service</a:t>
            </a:r>
          </a:p>
        </p:txBody>
      </p:sp>
      <p:pic>
        <p:nvPicPr>
          <p:cNvPr id="2" name="Picture 1" descr="Staff picture"/>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9942327" y="4399393"/>
            <a:ext cx="837318" cy="1123262"/>
          </a:xfrm>
          <a:prstGeom prst="rect">
            <a:avLst/>
          </a:prstGeom>
          <a:ln>
            <a:noFill/>
          </a:ln>
          <a:effectLst>
            <a:softEdge rad="112500"/>
          </a:effectLst>
        </p:spPr>
      </p:pic>
      <p:sp>
        <p:nvSpPr>
          <p:cNvPr id="27" name="Rectangle 26"/>
          <p:cNvSpPr/>
          <p:nvPr/>
        </p:nvSpPr>
        <p:spPr>
          <a:xfrm>
            <a:off x="9670653" y="5706524"/>
            <a:ext cx="1380665" cy="350289"/>
          </a:xfrm>
          <a:prstGeom prst="rect">
            <a:avLst/>
          </a:prstGeom>
        </p:spPr>
        <p:txBody>
          <a:bodyPr wrap="square">
            <a:spAutoFit/>
          </a:bodyPr>
          <a:lstStyle/>
          <a:p>
            <a:pPr algn="ctr"/>
            <a:r>
              <a:rPr lang="en-US" sz="794" b="1" dirty="0">
                <a:latin typeface="Modern Love Caps" panose="04070805081001020A01" pitchFamily="82" charset="0"/>
                <a:cs typeface="Aharoni" panose="02010803020104030203" pitchFamily="2" charset="-79"/>
              </a:rPr>
              <a:t>OASI – Shelly O’Donovan</a:t>
            </a:r>
          </a:p>
          <a:p>
            <a:pPr algn="ctr"/>
            <a:r>
              <a:rPr lang="en-US" sz="882" b="1" dirty="0">
                <a:latin typeface="Modern Love Caps" panose="04070805081001020A01" pitchFamily="82" charset="0"/>
                <a:cs typeface="Biome" panose="020B0503030204020804" pitchFamily="34" charset="0"/>
              </a:rPr>
              <a:t>14 </a:t>
            </a:r>
            <a:r>
              <a:rPr lang="en-US" sz="882" b="1" dirty="0" err="1">
                <a:latin typeface="Modern Love Caps" panose="04070805081001020A01" pitchFamily="82" charset="0"/>
                <a:cs typeface="Aharoni" panose="02010803020104030203" pitchFamily="2" charset="-79"/>
              </a:rPr>
              <a:t>Yrs</a:t>
            </a:r>
            <a:r>
              <a:rPr lang="en-US" sz="882" b="1" dirty="0">
                <a:latin typeface="Modern Love Caps" panose="04070805081001020A01" pitchFamily="82" charset="0"/>
                <a:cs typeface="Aharoni" panose="02010803020104030203" pitchFamily="2" charset="-79"/>
              </a:rPr>
              <a:t> service</a:t>
            </a:r>
          </a:p>
        </p:txBody>
      </p:sp>
    </p:spTree>
    <p:extLst>
      <p:ext uri="{BB962C8B-B14F-4D97-AF65-F5344CB8AC3E}">
        <p14:creationId xmlns:p14="http://schemas.microsoft.com/office/powerpoint/2010/main" val="2463381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71BE68-3DEA-E15D-99E5-94214539C0C9}"/>
              </a:ext>
            </a:extLst>
          </p:cNvPr>
          <p:cNvSpPr>
            <a:spLocks noGrp="1"/>
          </p:cNvSpPr>
          <p:nvPr>
            <p:ph type="title"/>
          </p:nvPr>
        </p:nvSpPr>
        <p:spPr/>
        <p:txBody>
          <a:bodyPr/>
          <a:lstStyle/>
          <a:p>
            <a:pPr algn="ctr"/>
            <a:r>
              <a:rPr lang="en-US" dirty="0"/>
              <a:t>Pine and Big Pine Lake management plans</a:t>
            </a:r>
          </a:p>
        </p:txBody>
      </p:sp>
      <p:sp>
        <p:nvSpPr>
          <p:cNvPr id="8" name="Content Placeholder 7">
            <a:extLst>
              <a:ext uri="{FF2B5EF4-FFF2-40B4-BE49-F238E27FC236}">
                <a16:creationId xmlns:a16="http://schemas.microsoft.com/office/drawing/2014/main" id="{802B5902-0E39-75DF-AB09-E8FBEAA51FEB}"/>
              </a:ext>
            </a:extLst>
          </p:cNvPr>
          <p:cNvSpPr>
            <a:spLocks noGrp="1"/>
          </p:cNvSpPr>
          <p:nvPr>
            <p:ph sz="quarter" idx="10"/>
          </p:nvPr>
        </p:nvSpPr>
        <p:spPr>
          <a:xfrm>
            <a:off x="838200" y="1366345"/>
            <a:ext cx="8664019" cy="4788393"/>
          </a:xfrm>
        </p:spPr>
        <p:txBody>
          <a:bodyPr/>
          <a:lstStyle/>
          <a:p>
            <a:r>
              <a:rPr lang="en-US" dirty="0"/>
              <a:t>Surveys: every 8 years, last in 2022</a:t>
            </a:r>
          </a:p>
          <a:p>
            <a:r>
              <a:rPr lang="en-US" dirty="0"/>
              <a:t>Stocking: Walleye fingerlings in even numbered years + NEW: Annual walleye fry stocking (Lower Mississippi strain) </a:t>
            </a:r>
          </a:p>
          <a:p>
            <a:r>
              <a:rPr lang="en-US" dirty="0"/>
              <a:t>Other monitoring: shoreline fish species, vegetation, public waters permits, Clean Water Act watershed monitoring</a:t>
            </a:r>
          </a:p>
          <a:p>
            <a:r>
              <a:rPr lang="en-US" dirty="0"/>
              <a:t>Management concerns: Low walleye numbers in the last 20 years</a:t>
            </a:r>
          </a:p>
        </p:txBody>
      </p:sp>
    </p:spTree>
    <p:extLst>
      <p:ext uri="{BB962C8B-B14F-4D97-AF65-F5344CB8AC3E}">
        <p14:creationId xmlns:p14="http://schemas.microsoft.com/office/powerpoint/2010/main" val="1761688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7F00E-5728-A4B2-6130-A26DD290786C}"/>
              </a:ext>
            </a:extLst>
          </p:cNvPr>
          <p:cNvSpPr>
            <a:spLocks noGrp="1"/>
          </p:cNvSpPr>
          <p:nvPr>
            <p:ph type="title"/>
          </p:nvPr>
        </p:nvSpPr>
        <p:spPr/>
        <p:txBody>
          <a:bodyPr/>
          <a:lstStyle/>
          <a:p>
            <a:pPr algn="ctr"/>
            <a:r>
              <a:rPr lang="en-US" dirty="0"/>
              <a:t>Fish summary from 2022 surveys</a:t>
            </a:r>
          </a:p>
        </p:txBody>
      </p:sp>
      <p:sp>
        <p:nvSpPr>
          <p:cNvPr id="3" name="Content Placeholder 2">
            <a:extLst>
              <a:ext uri="{FF2B5EF4-FFF2-40B4-BE49-F238E27FC236}">
                <a16:creationId xmlns:a16="http://schemas.microsoft.com/office/drawing/2014/main" id="{650F4BF6-FBFC-F0AE-39D3-618EED652DB4}"/>
              </a:ext>
            </a:extLst>
          </p:cNvPr>
          <p:cNvSpPr>
            <a:spLocks noGrp="1"/>
          </p:cNvSpPr>
          <p:nvPr>
            <p:ph sz="quarter" idx="10"/>
          </p:nvPr>
        </p:nvSpPr>
        <p:spPr/>
        <p:txBody>
          <a:bodyPr>
            <a:normAutofit/>
          </a:bodyPr>
          <a:lstStyle/>
          <a:p>
            <a:r>
              <a:rPr lang="en-US" dirty="0"/>
              <a:t>Northern pike- Good size distribution (average 26”) and low to moderate numbers (22-26 inch protected slot in N central MN, limit 10, 2 over 26”)</a:t>
            </a:r>
          </a:p>
          <a:p>
            <a:r>
              <a:rPr lang="en-US" dirty="0"/>
              <a:t>Largemouth bass- moderate numbers, average weight 2 pounds</a:t>
            </a:r>
          </a:p>
          <a:p>
            <a:r>
              <a:rPr lang="en-US" dirty="0"/>
              <a:t>Crappie- Good numbers, some good sized fish especially in Big Pine</a:t>
            </a:r>
          </a:p>
          <a:p>
            <a:r>
              <a:rPr lang="en-US" dirty="0"/>
              <a:t>Sunfish- Good numbers and sizes (keep medium sized 5-7” when possible, release larger ones)</a:t>
            </a:r>
          </a:p>
          <a:p>
            <a:r>
              <a:rPr lang="en-US" dirty="0"/>
              <a:t>Perch- Good numbers (important food for walleye, bass and northern pike), smaller sizes</a:t>
            </a:r>
          </a:p>
        </p:txBody>
      </p:sp>
    </p:spTree>
    <p:extLst>
      <p:ext uri="{BB962C8B-B14F-4D97-AF65-F5344CB8AC3E}">
        <p14:creationId xmlns:p14="http://schemas.microsoft.com/office/powerpoint/2010/main" val="765579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CDC32-C215-6395-4610-AF5960680254}"/>
              </a:ext>
            </a:extLst>
          </p:cNvPr>
          <p:cNvSpPr>
            <a:spLocks noGrp="1"/>
          </p:cNvSpPr>
          <p:nvPr>
            <p:ph type="title"/>
          </p:nvPr>
        </p:nvSpPr>
        <p:spPr/>
        <p:txBody>
          <a:bodyPr/>
          <a:lstStyle/>
          <a:p>
            <a:pPr algn="ctr"/>
            <a:r>
              <a:rPr lang="en-US" dirty="0"/>
              <a:t>Walleye</a:t>
            </a:r>
          </a:p>
        </p:txBody>
      </p:sp>
      <p:sp>
        <p:nvSpPr>
          <p:cNvPr id="3" name="Content Placeholder 2">
            <a:extLst>
              <a:ext uri="{FF2B5EF4-FFF2-40B4-BE49-F238E27FC236}">
                <a16:creationId xmlns:a16="http://schemas.microsoft.com/office/drawing/2014/main" id="{5933BAFC-CD37-7770-ACCF-EEED3B97EC58}"/>
              </a:ext>
            </a:extLst>
          </p:cNvPr>
          <p:cNvSpPr>
            <a:spLocks noGrp="1"/>
          </p:cNvSpPr>
          <p:nvPr>
            <p:ph sz="quarter" idx="10"/>
          </p:nvPr>
        </p:nvSpPr>
        <p:spPr/>
        <p:txBody>
          <a:bodyPr/>
          <a:lstStyle/>
          <a:p>
            <a:r>
              <a:rPr lang="en-US" dirty="0"/>
              <a:t>Numbers up from last survey, still low compared with 20+ years ago</a:t>
            </a:r>
          </a:p>
          <a:p>
            <a:r>
              <a:rPr lang="en-US" dirty="0"/>
              <a:t>Some were from non-stocked years (2017 and 2019). Sources? Strawberry Creek, Pine River, ??</a:t>
            </a:r>
          </a:p>
          <a:p>
            <a:endParaRPr lang="en-US" dirty="0"/>
          </a:p>
        </p:txBody>
      </p:sp>
      <p:pic>
        <p:nvPicPr>
          <p:cNvPr id="4" name="Picture 3">
            <a:extLst>
              <a:ext uri="{FF2B5EF4-FFF2-40B4-BE49-F238E27FC236}">
                <a16:creationId xmlns:a16="http://schemas.microsoft.com/office/drawing/2014/main" id="{5449D983-27AC-BA0E-E730-D9FEA801D9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4567" y="3429000"/>
            <a:ext cx="9076623" cy="2518763"/>
          </a:xfrm>
          <a:prstGeom prst="rect">
            <a:avLst/>
          </a:prstGeom>
        </p:spPr>
      </p:pic>
    </p:spTree>
    <p:extLst>
      <p:ext uri="{BB962C8B-B14F-4D97-AF65-F5344CB8AC3E}">
        <p14:creationId xmlns:p14="http://schemas.microsoft.com/office/powerpoint/2010/main" val="4292365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202F6-DC55-3F41-62E3-982AC11F1B1C}"/>
              </a:ext>
            </a:extLst>
          </p:cNvPr>
          <p:cNvSpPr>
            <a:spLocks noGrp="1"/>
          </p:cNvSpPr>
          <p:nvPr>
            <p:ph type="title"/>
          </p:nvPr>
        </p:nvSpPr>
        <p:spPr/>
        <p:txBody>
          <a:bodyPr/>
          <a:lstStyle/>
          <a:p>
            <a:pPr algn="ctr"/>
            <a:r>
              <a:rPr lang="en-US" dirty="0"/>
              <a:t>Minnesota walleye genetics (“ancestry.com for fish”)</a:t>
            </a:r>
          </a:p>
        </p:txBody>
      </p:sp>
      <p:sp>
        <p:nvSpPr>
          <p:cNvPr id="3" name="Content Placeholder 2">
            <a:extLst>
              <a:ext uri="{FF2B5EF4-FFF2-40B4-BE49-F238E27FC236}">
                <a16:creationId xmlns:a16="http://schemas.microsoft.com/office/drawing/2014/main" id="{17C7BC6E-D018-0E44-139D-B59162035D5D}"/>
              </a:ext>
            </a:extLst>
          </p:cNvPr>
          <p:cNvSpPr>
            <a:spLocks noGrp="1"/>
          </p:cNvSpPr>
          <p:nvPr>
            <p:ph sz="quarter" idx="10"/>
          </p:nvPr>
        </p:nvSpPr>
        <p:spPr>
          <a:xfrm>
            <a:off x="838200" y="1366345"/>
            <a:ext cx="4996992" cy="4788393"/>
          </a:xfrm>
        </p:spPr>
        <p:txBody>
          <a:bodyPr>
            <a:normAutofit lnSpcReduction="10000"/>
          </a:bodyPr>
          <a:lstStyle/>
          <a:p>
            <a:r>
              <a:rPr lang="en-US" dirty="0"/>
              <a:t>Used to stock walleye from wherever we could get them</a:t>
            </a:r>
          </a:p>
          <a:p>
            <a:r>
              <a:rPr lang="en-US" dirty="0"/>
              <a:t>Recent studies have shown that certain strains do better in their native watersheds</a:t>
            </a:r>
          </a:p>
          <a:p>
            <a:r>
              <a:rPr lang="en-US" dirty="0"/>
              <a:t>Lower Mississippi Strain linked to St. Croix watershed</a:t>
            </a:r>
          </a:p>
          <a:p>
            <a:r>
              <a:rPr lang="en-US" dirty="0"/>
              <a:t>Hinckley staff collected eggs from Knife River north of Mora in 2023; Pine Lakes stocked</a:t>
            </a:r>
          </a:p>
          <a:p>
            <a:endParaRPr lang="en-US" dirty="0"/>
          </a:p>
        </p:txBody>
      </p:sp>
      <p:pic>
        <p:nvPicPr>
          <p:cNvPr id="5" name="Picture 4">
            <a:extLst>
              <a:ext uri="{FF2B5EF4-FFF2-40B4-BE49-F238E27FC236}">
                <a16:creationId xmlns:a16="http://schemas.microsoft.com/office/drawing/2014/main" id="{2C131FA6-5250-F15D-C3BF-728DD20A0A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066800"/>
            <a:ext cx="4544059" cy="5325218"/>
          </a:xfrm>
          <a:prstGeom prst="rect">
            <a:avLst/>
          </a:prstGeom>
        </p:spPr>
      </p:pic>
    </p:spTree>
    <p:extLst>
      <p:ext uri="{BB962C8B-B14F-4D97-AF65-F5344CB8AC3E}">
        <p14:creationId xmlns:p14="http://schemas.microsoft.com/office/powerpoint/2010/main" val="1699502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B9254-1DF9-4386-9F95-9E34A21CA523}"/>
              </a:ext>
            </a:extLst>
          </p:cNvPr>
          <p:cNvSpPr>
            <a:spLocks noGrp="1"/>
          </p:cNvSpPr>
          <p:nvPr>
            <p:ph type="title"/>
          </p:nvPr>
        </p:nvSpPr>
        <p:spPr/>
        <p:txBody>
          <a:bodyPr/>
          <a:lstStyle/>
          <a:p>
            <a:pPr algn="ctr"/>
            <a:r>
              <a:rPr lang="en-US" dirty="0"/>
              <a:t>Public information</a:t>
            </a:r>
          </a:p>
        </p:txBody>
      </p:sp>
      <p:sp>
        <p:nvSpPr>
          <p:cNvPr id="3" name="Content Placeholder 2">
            <a:extLst>
              <a:ext uri="{FF2B5EF4-FFF2-40B4-BE49-F238E27FC236}">
                <a16:creationId xmlns:a16="http://schemas.microsoft.com/office/drawing/2014/main" id="{2A0B5E5D-1227-2509-C949-FC6CF744D8F9}"/>
              </a:ext>
            </a:extLst>
          </p:cNvPr>
          <p:cNvSpPr>
            <a:spLocks noGrp="1"/>
          </p:cNvSpPr>
          <p:nvPr>
            <p:ph sz="quarter" idx="10"/>
          </p:nvPr>
        </p:nvSpPr>
        <p:spPr/>
        <p:txBody>
          <a:bodyPr/>
          <a:lstStyle/>
          <a:p>
            <a:endParaRPr lang="en-US"/>
          </a:p>
        </p:txBody>
      </p:sp>
      <p:sp>
        <p:nvSpPr>
          <p:cNvPr id="4" name="Picture Placeholder 3">
            <a:extLst>
              <a:ext uri="{FF2B5EF4-FFF2-40B4-BE49-F238E27FC236}">
                <a16:creationId xmlns:a16="http://schemas.microsoft.com/office/drawing/2014/main" id="{48A9C10A-F483-8E39-F5EC-C5347EE1E57A}"/>
              </a:ext>
            </a:extLst>
          </p:cNvPr>
          <p:cNvSpPr>
            <a:spLocks noGrp="1"/>
          </p:cNvSpPr>
          <p:nvPr>
            <p:ph type="pic" sz="quarter" idx="13"/>
          </p:nvPr>
        </p:nvSpPr>
        <p:spPr/>
      </p:sp>
      <p:pic>
        <p:nvPicPr>
          <p:cNvPr id="5" name="Picture 4" descr="Graphical user interface, text, application&#10;&#10;Description automatically generated">
            <a:extLst>
              <a:ext uri="{FF2B5EF4-FFF2-40B4-BE49-F238E27FC236}">
                <a16:creationId xmlns:a16="http://schemas.microsoft.com/office/drawing/2014/main" id="{620EA6AA-A192-43DA-A352-1CEB308005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507" y="976542"/>
            <a:ext cx="6645773" cy="4413605"/>
          </a:xfrm>
          <a:prstGeom prst="rect">
            <a:avLst/>
          </a:prstGeom>
        </p:spPr>
      </p:pic>
      <p:pic>
        <p:nvPicPr>
          <p:cNvPr id="7" name="Picture 6">
            <a:extLst>
              <a:ext uri="{FF2B5EF4-FFF2-40B4-BE49-F238E27FC236}">
                <a16:creationId xmlns:a16="http://schemas.microsoft.com/office/drawing/2014/main" id="{90AAADF4-0C2B-4D22-9D3A-2D3EBE4F9D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3153" y="954740"/>
            <a:ext cx="4038001" cy="5183204"/>
          </a:xfrm>
          <a:prstGeom prst="rect">
            <a:avLst/>
          </a:prstGeom>
        </p:spPr>
      </p:pic>
    </p:spTree>
    <p:extLst>
      <p:ext uri="{BB962C8B-B14F-4D97-AF65-F5344CB8AC3E}">
        <p14:creationId xmlns:p14="http://schemas.microsoft.com/office/powerpoint/2010/main" val="3848671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General DNR information</a:t>
            </a:r>
          </a:p>
        </p:txBody>
      </p:sp>
      <p:sp>
        <p:nvSpPr>
          <p:cNvPr id="3" name="Content Placeholder 2"/>
          <p:cNvSpPr>
            <a:spLocks noGrp="1"/>
          </p:cNvSpPr>
          <p:nvPr>
            <p:ph sz="quarter" idx="10"/>
          </p:nvPr>
        </p:nvSpPr>
        <p:spPr/>
        <p:txBody>
          <a:bodyPr>
            <a:normAutofit/>
          </a:bodyPr>
          <a:lstStyle/>
          <a:p>
            <a:pPr marL="0" indent="0">
              <a:buNone/>
            </a:pPr>
            <a:r>
              <a:rPr lang="en-US" sz="3600" dirty="0"/>
              <a:t>Call </a:t>
            </a:r>
            <a:r>
              <a:rPr lang="en-US" sz="3600" dirty="0">
                <a:solidFill>
                  <a:schemeClr val="accent2">
                    <a:lumMod val="40000"/>
                    <a:lumOff val="60000"/>
                  </a:schemeClr>
                </a:solidFill>
              </a:rPr>
              <a:t>1-888-646-6367</a:t>
            </a:r>
            <a:r>
              <a:rPr lang="en-US" sz="3600" dirty="0"/>
              <a:t> (MINN DNR) or email </a:t>
            </a:r>
            <a:r>
              <a:rPr lang="en-US" sz="3600" dirty="0">
                <a:hlinkClick r:id="rId2"/>
              </a:rPr>
              <a:t>info.dnr@state.mn.us</a:t>
            </a:r>
            <a:r>
              <a:rPr lang="en-US" sz="3600" dirty="0"/>
              <a:t> to:</a:t>
            </a:r>
          </a:p>
          <a:p>
            <a:pPr>
              <a:buFont typeface="Wingdings" panose="05000000000000000000" pitchFamily="2" charset="2"/>
              <a:buChar char="§"/>
            </a:pPr>
            <a:r>
              <a:rPr lang="en-US" sz="3600" dirty="0"/>
              <a:t>Ask questions about regulations, licenses, wildlife, outdoor recreation, state lands…</a:t>
            </a:r>
          </a:p>
          <a:p>
            <a:pPr>
              <a:buFont typeface="Wingdings" panose="05000000000000000000" pitchFamily="2" charset="2"/>
              <a:buChar char="§"/>
            </a:pPr>
            <a:r>
              <a:rPr lang="en-US" sz="3600" dirty="0"/>
              <a:t>Contact a Conservation Officer</a:t>
            </a:r>
          </a:p>
          <a:p>
            <a:pPr>
              <a:buFont typeface="Wingdings" panose="05000000000000000000" pitchFamily="2" charset="2"/>
              <a:buChar char="§"/>
            </a:pPr>
            <a:r>
              <a:rPr lang="en-US" sz="3600" dirty="0"/>
              <a:t>Turn In Poachers (TIP) line </a:t>
            </a:r>
            <a:r>
              <a:rPr lang="en-US" sz="3600" dirty="0">
                <a:solidFill>
                  <a:schemeClr val="accent2">
                    <a:lumMod val="40000"/>
                    <a:lumOff val="60000"/>
                  </a:schemeClr>
                </a:solidFill>
              </a:rPr>
              <a:t>1-800-652-9093</a:t>
            </a:r>
          </a:p>
        </p:txBody>
      </p:sp>
    </p:spTree>
    <p:extLst>
      <p:ext uri="{BB962C8B-B14F-4D97-AF65-F5344CB8AC3E}">
        <p14:creationId xmlns:p14="http://schemas.microsoft.com/office/powerpoint/2010/main" val="1327609161"/>
      </p:ext>
    </p:extLst>
  </p:cSld>
  <p:clrMapOvr>
    <a:masterClrMapping/>
  </p:clrMapOvr>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0DFDE64AAE0974A8908DD3553DDBF03" ma:contentTypeVersion="0" ma:contentTypeDescription="Create a new document." ma:contentTypeScope="" ma:versionID="46a287b4c15f326c72e9d063441dc05c">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F4349A-22F7-4A2D-8CA5-43DDCD679590}">
  <ds:schemaRefs>
    <ds:schemaRef ds:uri="http://schemas.microsoft.com/sharepoint/v3/contenttype/forms"/>
  </ds:schemaRefs>
</ds:datastoreItem>
</file>

<file path=customXml/itemProps2.xml><?xml version="1.0" encoding="utf-8"?>
<ds:datastoreItem xmlns:ds="http://schemas.openxmlformats.org/officeDocument/2006/customXml" ds:itemID="{9678B604-9059-4F1C-B8E2-C96A71A964D2}">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www.w3.org/XML/1998/namespace"/>
  </ds:schemaRefs>
</ds:datastoreItem>
</file>

<file path=customXml/itemProps3.xml><?xml version="1.0" encoding="utf-8"?>
<ds:datastoreItem xmlns:ds="http://schemas.openxmlformats.org/officeDocument/2006/customXml" ds:itemID="{3D73A0F7-7423-48D4-A966-8AC17BB444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MN.IT</Template>
  <TotalTime>16139</TotalTime>
  <Words>516</Words>
  <Application>Microsoft Office PowerPoint</Application>
  <PresentationFormat>Widescreen</PresentationFormat>
  <Paragraphs>49</Paragraphs>
  <Slides>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Arial</vt:lpstr>
      <vt:lpstr>Bubblegum Sans</vt:lpstr>
      <vt:lpstr>Calibri</vt:lpstr>
      <vt:lpstr>Congenial SemiBold</vt:lpstr>
      <vt:lpstr>Modern Love Caps</vt:lpstr>
      <vt:lpstr>NeueHaasGroteskText Std</vt:lpstr>
      <vt:lpstr>open sans</vt:lpstr>
      <vt:lpstr>Wingdings</vt:lpstr>
      <vt:lpstr>MN.IT</vt:lpstr>
      <vt:lpstr>PowerPoint Presentation</vt:lpstr>
      <vt:lpstr>Pine and Big Pine Lake management plans</vt:lpstr>
      <vt:lpstr>Fish summary from 2022 surveys</vt:lpstr>
      <vt:lpstr>Walleye</vt:lpstr>
      <vt:lpstr>Minnesota walleye genetics (“ancestry.com for fish”)</vt:lpstr>
      <vt:lpstr>Public information</vt:lpstr>
      <vt:lpstr>General DNR information</vt:lpstr>
    </vt:vector>
  </TitlesOfParts>
  <Manager/>
  <Company>Minnesota Department of Natural Resources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PowerPoint Template</dc:title>
  <dc:subject>Update PowerPoint Template</dc:subject>
  <dc:creator>Update author</dc:creator>
  <cp:keywords>Update keywords</cp:keywords>
  <dc:description>Version 1.1, Released 8-2016</dc:description>
  <cp:lastModifiedBy>John Mueller</cp:lastModifiedBy>
  <cp:revision>751</cp:revision>
  <cp:lastPrinted>2017-03-14T16:27:36Z</cp:lastPrinted>
  <dcterms:created xsi:type="dcterms:W3CDTF">2016-01-06T16:54:03Z</dcterms:created>
  <dcterms:modified xsi:type="dcterms:W3CDTF">2023-05-25T17:17:48Z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0x01010090DFDE64AAE0974A8908DD3553DDBF03</vt:lpwstr>
  </property>
</Properties>
</file>